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2507" autoAdjust="0"/>
  </p:normalViewPr>
  <p:slideViewPr>
    <p:cSldViewPr>
      <p:cViewPr varScale="1">
        <p:scale>
          <a:sx n="74" d="100"/>
          <a:sy n="74" d="100"/>
        </p:scale>
        <p:origin x="3234" y="66"/>
      </p:cViewPr>
      <p:guideLst>
        <p:guide orient="horz" pos="3120"/>
        <p:guide pos="2160"/>
      </p:guideLst>
    </p:cSldViewPr>
  </p:slideViewPr>
  <p:notesTextViewPr>
    <p:cViewPr>
      <p:scale>
        <a:sx n="1" d="1"/>
        <a:sy n="1" d="1"/>
      </p:scale>
      <p:origin x="0" y="0"/>
    </p:cViewPr>
  </p:notesText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176BEEDC-D5AF-416D-872A-785E9BFEC148}" type="datetimeFigureOut">
              <a:rPr kumimoji="1" lang="ja-JP" altLang="en-US" smtClean="0"/>
              <a:t>2025/11/18</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E63F152-387E-4E4A-8345-88B3D8CFE01B}" type="slidenum">
              <a:rPr kumimoji="1" lang="ja-JP" altLang="en-US" smtClean="0"/>
              <a:t>‹#›</a:t>
            </a:fld>
            <a:endParaRPr kumimoji="1" lang="ja-JP" altLang="en-US"/>
          </a:p>
        </p:txBody>
      </p:sp>
    </p:spTree>
    <p:extLst>
      <p:ext uri="{BB962C8B-B14F-4D97-AF65-F5344CB8AC3E}">
        <p14:creationId xmlns:p14="http://schemas.microsoft.com/office/powerpoint/2010/main" val="1571755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E63F152-387E-4E4A-8345-88B3D8CFE01B}" type="slidenum">
              <a:rPr kumimoji="1" lang="ja-JP" altLang="en-US" smtClean="0"/>
              <a:t>2</a:t>
            </a:fld>
            <a:endParaRPr kumimoji="1" lang="ja-JP" altLang="en-US"/>
          </a:p>
        </p:txBody>
      </p:sp>
    </p:spTree>
    <p:extLst>
      <p:ext uri="{BB962C8B-B14F-4D97-AF65-F5344CB8AC3E}">
        <p14:creationId xmlns:p14="http://schemas.microsoft.com/office/powerpoint/2010/main" val="3406967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3591997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158619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1976138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4221202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35722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174884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42647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1294201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335710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386296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E0CD146-024A-441B-9A33-949D928D400B}"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207305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BE0CD146-024A-441B-9A33-949D928D400B}" type="datetimeFigureOut">
              <a:rPr kumimoji="1" lang="ja-JP" altLang="en-US" smtClean="0"/>
              <a:t>2025/11/18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0B64DAB0-3D01-4B40-8615-05FCE75BE439}" type="slidenum">
              <a:rPr kumimoji="1" lang="ja-JP" altLang="en-US" smtClean="0"/>
              <a:t>‹#›</a:t>
            </a:fld>
            <a:endParaRPr kumimoji="1" lang="ja-JP" altLang="en-US"/>
          </a:p>
        </p:txBody>
      </p:sp>
    </p:spTree>
    <p:extLst>
      <p:ext uri="{BB962C8B-B14F-4D97-AF65-F5344CB8AC3E}">
        <p14:creationId xmlns:p14="http://schemas.microsoft.com/office/powerpoint/2010/main" val="236610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5" name="表 14">
            <a:extLst>
              <a:ext uri="{FF2B5EF4-FFF2-40B4-BE49-F238E27FC236}">
                <a16:creationId xmlns:a16="http://schemas.microsoft.com/office/drawing/2014/main" id="{72C0D7EE-920F-4F60-8791-D87E84142F22}"/>
              </a:ext>
            </a:extLst>
          </p:cNvPr>
          <p:cNvGraphicFramePr>
            <a:graphicFrameLocks noGrp="1"/>
          </p:cNvGraphicFramePr>
          <p:nvPr>
            <p:extLst>
              <p:ext uri="{D42A27DB-BD31-4B8C-83A1-F6EECF244321}">
                <p14:modId xmlns:p14="http://schemas.microsoft.com/office/powerpoint/2010/main" val="1939943676"/>
              </p:ext>
            </p:extLst>
          </p:nvPr>
        </p:nvGraphicFramePr>
        <p:xfrm>
          <a:off x="264261" y="8381776"/>
          <a:ext cx="6395661" cy="1271270"/>
        </p:xfrm>
        <a:graphic>
          <a:graphicData uri="http://schemas.openxmlformats.org/drawingml/2006/table">
            <a:tbl>
              <a:tblPr firstRow="1" bandRow="1">
                <a:tableStyleId>{5C22544A-7EE6-4342-B048-85BDC9FD1C3A}</a:tableStyleId>
              </a:tblPr>
              <a:tblGrid>
                <a:gridCol w="6395661">
                  <a:extLst>
                    <a:ext uri="{9D8B030D-6E8A-4147-A177-3AD203B41FA5}">
                      <a16:colId xmlns:a16="http://schemas.microsoft.com/office/drawing/2014/main" val="2278104566"/>
                    </a:ext>
                  </a:extLst>
                </a:gridCol>
              </a:tblGrid>
              <a:tr h="1271270">
                <a:tc>
                  <a:txBody>
                    <a:bodyPr/>
                    <a:lstStyle/>
                    <a:p>
                      <a:pPr>
                        <a:lnSpc>
                          <a:spcPts val="1100"/>
                        </a:lnSpc>
                      </a:pP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endParaRPr kumimoji="1" lang="ja-JP" altLang="en-US"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9162"/>
                  </a:ext>
                </a:extLst>
              </a:tr>
            </a:tbl>
          </a:graphicData>
        </a:graphic>
      </p:graphicFrame>
      <p:graphicFrame>
        <p:nvGraphicFramePr>
          <p:cNvPr id="178" name="表 14">
            <a:extLst>
              <a:ext uri="{FF2B5EF4-FFF2-40B4-BE49-F238E27FC236}">
                <a16:creationId xmlns:a16="http://schemas.microsoft.com/office/drawing/2014/main" id="{898A8512-A6AA-4D38-B296-EE44E1A9B8AA}"/>
              </a:ext>
            </a:extLst>
          </p:cNvPr>
          <p:cNvGraphicFramePr>
            <a:graphicFrameLocks noGrp="1"/>
          </p:cNvGraphicFramePr>
          <p:nvPr>
            <p:extLst>
              <p:ext uri="{D42A27DB-BD31-4B8C-83A1-F6EECF244321}">
                <p14:modId xmlns:p14="http://schemas.microsoft.com/office/powerpoint/2010/main" val="1137961536"/>
              </p:ext>
            </p:extLst>
          </p:nvPr>
        </p:nvGraphicFramePr>
        <p:xfrm>
          <a:off x="3437168" y="5585387"/>
          <a:ext cx="3222753" cy="2639255"/>
        </p:xfrm>
        <a:graphic>
          <a:graphicData uri="http://schemas.openxmlformats.org/drawingml/2006/table">
            <a:tbl>
              <a:tblPr firstRow="1" bandRow="1">
                <a:tableStyleId>{5C22544A-7EE6-4342-B048-85BDC9FD1C3A}</a:tableStyleId>
              </a:tblPr>
              <a:tblGrid>
                <a:gridCol w="3222753">
                  <a:extLst>
                    <a:ext uri="{9D8B030D-6E8A-4147-A177-3AD203B41FA5}">
                      <a16:colId xmlns:a16="http://schemas.microsoft.com/office/drawing/2014/main" val="2278104566"/>
                    </a:ext>
                  </a:extLst>
                </a:gridCol>
              </a:tblGrid>
              <a:tr h="2639255">
                <a:tc>
                  <a:txBody>
                    <a:bodyPr/>
                    <a:lstStyle/>
                    <a:p>
                      <a:endParaRPr kumimoji="1" lang="en-US" altLang="ja-JP" dirty="0"/>
                    </a:p>
                    <a:p>
                      <a:endParaRPr kumimoji="1" lang="en-US" altLang="ja-JP"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9162"/>
                  </a:ext>
                </a:extLst>
              </a:tr>
            </a:tbl>
          </a:graphicData>
        </a:graphic>
      </p:graphicFrame>
      <p:graphicFrame>
        <p:nvGraphicFramePr>
          <p:cNvPr id="14" name="表 14">
            <a:extLst>
              <a:ext uri="{FF2B5EF4-FFF2-40B4-BE49-F238E27FC236}">
                <a16:creationId xmlns:a16="http://schemas.microsoft.com/office/drawing/2014/main" id="{67933109-AABF-417D-93D7-F206F68EDFAC}"/>
              </a:ext>
            </a:extLst>
          </p:cNvPr>
          <p:cNvGraphicFramePr>
            <a:graphicFrameLocks noGrp="1"/>
          </p:cNvGraphicFramePr>
          <p:nvPr>
            <p:extLst>
              <p:ext uri="{D42A27DB-BD31-4B8C-83A1-F6EECF244321}">
                <p14:modId xmlns:p14="http://schemas.microsoft.com/office/powerpoint/2010/main" val="3565414904"/>
              </p:ext>
            </p:extLst>
          </p:nvPr>
        </p:nvGraphicFramePr>
        <p:xfrm>
          <a:off x="245644" y="793181"/>
          <a:ext cx="3069587" cy="3531112"/>
        </p:xfrm>
        <a:graphic>
          <a:graphicData uri="http://schemas.openxmlformats.org/drawingml/2006/table">
            <a:tbl>
              <a:tblPr firstRow="1" bandRow="1">
                <a:tableStyleId>{5C22544A-7EE6-4342-B048-85BDC9FD1C3A}</a:tableStyleId>
              </a:tblPr>
              <a:tblGrid>
                <a:gridCol w="3069587">
                  <a:extLst>
                    <a:ext uri="{9D8B030D-6E8A-4147-A177-3AD203B41FA5}">
                      <a16:colId xmlns:a16="http://schemas.microsoft.com/office/drawing/2014/main" val="2278104566"/>
                    </a:ext>
                  </a:extLst>
                </a:gridCol>
              </a:tblGrid>
              <a:tr h="353111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200" b="1"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200" u="sng" dirty="0">
                        <a:solidFill>
                          <a:schemeClr val="tx1"/>
                        </a:solidFill>
                        <a:latin typeface="ＭＳ Ｐゴシック" panose="020B0600070205080204" pitchFamily="50" charset="-128"/>
                        <a:ea typeface="ＭＳ Ｐゴシック" panose="020B060007020508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endParaRPr kumimoji="1" lang="ja-JP" altLang="en-US"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9162"/>
                  </a:ext>
                </a:extLst>
              </a:tr>
            </a:tbl>
          </a:graphicData>
        </a:graphic>
      </p:graphicFrame>
      <p:graphicFrame>
        <p:nvGraphicFramePr>
          <p:cNvPr id="98" name="表 14">
            <a:extLst>
              <a:ext uri="{FF2B5EF4-FFF2-40B4-BE49-F238E27FC236}">
                <a16:creationId xmlns:a16="http://schemas.microsoft.com/office/drawing/2014/main" id="{C044F5C6-430A-4661-A3BC-271815E59E36}"/>
              </a:ext>
            </a:extLst>
          </p:cNvPr>
          <p:cNvGraphicFramePr>
            <a:graphicFrameLocks noGrp="1"/>
          </p:cNvGraphicFramePr>
          <p:nvPr>
            <p:extLst>
              <p:ext uri="{D42A27DB-BD31-4B8C-83A1-F6EECF244321}">
                <p14:modId xmlns:p14="http://schemas.microsoft.com/office/powerpoint/2010/main" val="2759009265"/>
              </p:ext>
            </p:extLst>
          </p:nvPr>
        </p:nvGraphicFramePr>
        <p:xfrm>
          <a:off x="247432" y="4507108"/>
          <a:ext cx="3055614" cy="3717535"/>
        </p:xfrm>
        <a:graphic>
          <a:graphicData uri="http://schemas.openxmlformats.org/drawingml/2006/table">
            <a:tbl>
              <a:tblPr firstRow="1" bandRow="1">
                <a:tableStyleId>{5C22544A-7EE6-4342-B048-85BDC9FD1C3A}</a:tableStyleId>
              </a:tblPr>
              <a:tblGrid>
                <a:gridCol w="3055614">
                  <a:extLst>
                    <a:ext uri="{9D8B030D-6E8A-4147-A177-3AD203B41FA5}">
                      <a16:colId xmlns:a16="http://schemas.microsoft.com/office/drawing/2014/main" val="2278104566"/>
                    </a:ext>
                  </a:extLst>
                </a:gridCol>
              </a:tblGrid>
              <a:tr h="371753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200" b="1"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200" u="sng" dirty="0">
                        <a:solidFill>
                          <a:schemeClr val="tx1"/>
                        </a:solidFill>
                        <a:latin typeface="ＭＳ Ｐゴシック" panose="020B0600070205080204" pitchFamily="50" charset="-128"/>
                        <a:ea typeface="ＭＳ Ｐゴシック" panose="020B060007020508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endParaRPr kumimoji="1" lang="ja-JP" altLang="en-US" sz="14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9162"/>
                  </a:ext>
                </a:extLst>
              </a:tr>
            </a:tbl>
          </a:graphicData>
        </a:graphic>
      </p:graphicFrame>
      <p:sp>
        <p:nvSpPr>
          <p:cNvPr id="19" name="四角形: 角を丸くする 18">
            <a:extLst>
              <a:ext uri="{FF2B5EF4-FFF2-40B4-BE49-F238E27FC236}">
                <a16:creationId xmlns:a16="http://schemas.microsoft.com/office/drawing/2014/main" id="{B6F66EB0-701B-4E42-9689-626E9725A156}"/>
              </a:ext>
            </a:extLst>
          </p:cNvPr>
          <p:cNvSpPr/>
          <p:nvPr/>
        </p:nvSpPr>
        <p:spPr>
          <a:xfrm>
            <a:off x="245644" y="87897"/>
            <a:ext cx="6414278" cy="576906"/>
          </a:xfrm>
          <a:prstGeom prst="roundRect">
            <a:avLst/>
          </a:prstGeom>
          <a:solidFill>
            <a:schemeClr val="bg2"/>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3E75BCDD-7897-952C-9320-E7FEAF5A3D7F}"/>
              </a:ext>
            </a:extLst>
          </p:cNvPr>
          <p:cNvSpPr txBox="1"/>
          <p:nvPr/>
        </p:nvSpPr>
        <p:spPr>
          <a:xfrm>
            <a:off x="1022166" y="71792"/>
            <a:ext cx="4506339" cy="446276"/>
          </a:xfrm>
          <a:prstGeom prst="rect">
            <a:avLst/>
          </a:prstGeom>
          <a:noFill/>
        </p:spPr>
        <p:txBody>
          <a:bodyPr wrap="square" rtlCol="0">
            <a:spAutoFit/>
          </a:bodyPr>
          <a:lstStyle/>
          <a:p>
            <a:pPr algn="ctr"/>
            <a:r>
              <a:rPr lang="en-US" altLang="ja-JP" sz="1600" b="1" kern="100" dirty="0">
                <a:effectLst/>
                <a:latin typeface="Meiryo UI" panose="020B0604030504040204" pitchFamily="50" charset="-128"/>
                <a:ea typeface="Meiryo UI" panose="020B0604030504040204" pitchFamily="50" charset="-128"/>
                <a:cs typeface="Times New Roman" panose="02020603050405020304" pitchFamily="18" charset="0"/>
              </a:rPr>
              <a:t>2026</a:t>
            </a:r>
            <a:r>
              <a:rPr lang="ja-JP" altLang="en-US" sz="1600" b="1" kern="100" dirty="0">
                <a:effectLst/>
                <a:latin typeface="Meiryo UI" panose="020B0604030504040204" pitchFamily="50" charset="-128"/>
                <a:ea typeface="Meiryo UI" panose="020B0604030504040204" pitchFamily="50" charset="-128"/>
                <a:cs typeface="Times New Roman" panose="02020603050405020304" pitchFamily="18" charset="0"/>
              </a:rPr>
              <a:t>年度  </a:t>
            </a:r>
            <a:r>
              <a:rPr lang="ja-JP" altLang="ja-JP" sz="2300" b="1" kern="100" dirty="0">
                <a:effectLst/>
                <a:latin typeface="Meiryo UI" panose="020B0604030504040204" pitchFamily="50" charset="-128"/>
                <a:ea typeface="Meiryo UI" panose="020B0604030504040204" pitchFamily="50" charset="-128"/>
                <a:cs typeface="Times New Roman" panose="02020603050405020304" pitchFamily="18" charset="0"/>
              </a:rPr>
              <a:t>新入社員研修　ご案内</a:t>
            </a:r>
            <a:endParaRPr lang="en-US" altLang="ja-JP" sz="2300" b="1"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A6CED025-2317-8B75-3151-9DC90CB270DD}"/>
              </a:ext>
            </a:extLst>
          </p:cNvPr>
          <p:cNvSpPr txBox="1"/>
          <p:nvPr/>
        </p:nvSpPr>
        <p:spPr>
          <a:xfrm>
            <a:off x="2492567" y="403192"/>
            <a:ext cx="1739484" cy="261610"/>
          </a:xfrm>
          <a:prstGeom prst="rect">
            <a:avLst/>
          </a:prstGeom>
          <a:noFill/>
        </p:spPr>
        <p:txBody>
          <a:bodyPr wrap="square" rtlCol="0">
            <a:spAutoFit/>
          </a:bodyPr>
          <a:lstStyle/>
          <a:p>
            <a:pPr algn="l"/>
            <a:r>
              <a:rPr kumimoji="1" lang="ja-JP" altLang="en-US" sz="1100" b="1" dirty="0">
                <a:solidFill>
                  <a:sysClr val="windowText" lastClr="000000"/>
                </a:solidFill>
                <a:latin typeface="Meiryo UI" panose="020B0604030504040204" pitchFamily="50" charset="-128"/>
                <a:ea typeface="Meiryo UI" panose="020B0604030504040204" pitchFamily="50" charset="-128"/>
              </a:rPr>
              <a:t>≪主催≫姫路経営者協会</a:t>
            </a:r>
            <a:endParaRPr kumimoji="1" lang="en-US" altLang="ja-JP" sz="1100" b="1" dirty="0">
              <a:solidFill>
                <a:sysClr val="windowText" lastClr="000000"/>
              </a:solidFill>
              <a:latin typeface="Meiryo UI" panose="020B0604030504040204" pitchFamily="50" charset="-128"/>
              <a:ea typeface="Meiryo UI" panose="020B0604030504040204" pitchFamily="50" charset="-128"/>
            </a:endParaRPr>
          </a:p>
        </p:txBody>
      </p:sp>
      <p:graphicFrame>
        <p:nvGraphicFramePr>
          <p:cNvPr id="23" name="表 14">
            <a:extLst>
              <a:ext uri="{FF2B5EF4-FFF2-40B4-BE49-F238E27FC236}">
                <a16:creationId xmlns:a16="http://schemas.microsoft.com/office/drawing/2014/main" id="{F5616A65-F217-442F-9324-7AA04CC1ED1B}"/>
              </a:ext>
            </a:extLst>
          </p:cNvPr>
          <p:cNvGraphicFramePr>
            <a:graphicFrameLocks noGrp="1"/>
          </p:cNvGraphicFramePr>
          <p:nvPr>
            <p:extLst>
              <p:ext uri="{D42A27DB-BD31-4B8C-83A1-F6EECF244321}">
                <p14:modId xmlns:p14="http://schemas.microsoft.com/office/powerpoint/2010/main" val="1386754352"/>
              </p:ext>
            </p:extLst>
          </p:nvPr>
        </p:nvGraphicFramePr>
        <p:xfrm>
          <a:off x="3429000" y="1906541"/>
          <a:ext cx="3218112" cy="3541459"/>
        </p:xfrm>
        <a:graphic>
          <a:graphicData uri="http://schemas.openxmlformats.org/drawingml/2006/table">
            <a:tbl>
              <a:tblPr firstRow="1" bandRow="1">
                <a:tableStyleId>{5C22544A-7EE6-4342-B048-85BDC9FD1C3A}</a:tableStyleId>
              </a:tblPr>
              <a:tblGrid>
                <a:gridCol w="3218112">
                  <a:extLst>
                    <a:ext uri="{9D8B030D-6E8A-4147-A177-3AD203B41FA5}">
                      <a16:colId xmlns:a16="http://schemas.microsoft.com/office/drawing/2014/main" val="2278104566"/>
                    </a:ext>
                  </a:extLst>
                </a:gridCol>
              </a:tblGrid>
              <a:tr h="3541459">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9162"/>
                  </a:ext>
                </a:extLst>
              </a:tr>
            </a:tbl>
          </a:graphicData>
        </a:graphic>
      </p:graphicFrame>
      <p:sp>
        <p:nvSpPr>
          <p:cNvPr id="36" name="四角形: 角を丸くする 35">
            <a:extLst>
              <a:ext uri="{FF2B5EF4-FFF2-40B4-BE49-F238E27FC236}">
                <a16:creationId xmlns:a16="http://schemas.microsoft.com/office/drawing/2014/main" id="{4A379927-A0E9-48FE-B8B2-C9815EC917DC}"/>
              </a:ext>
            </a:extLst>
          </p:cNvPr>
          <p:cNvSpPr/>
          <p:nvPr/>
        </p:nvSpPr>
        <p:spPr>
          <a:xfrm>
            <a:off x="350752" y="1497712"/>
            <a:ext cx="583200" cy="1872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日　時</a:t>
            </a:r>
          </a:p>
        </p:txBody>
      </p:sp>
      <p:sp>
        <p:nvSpPr>
          <p:cNvPr id="55" name="正方形/長方形 54">
            <a:extLst>
              <a:ext uri="{FF2B5EF4-FFF2-40B4-BE49-F238E27FC236}">
                <a16:creationId xmlns:a16="http://schemas.microsoft.com/office/drawing/2014/main" id="{4D4CF391-DBF5-4F6C-8CC1-D745629A9BA4}"/>
              </a:ext>
            </a:extLst>
          </p:cNvPr>
          <p:cNvSpPr/>
          <p:nvPr/>
        </p:nvSpPr>
        <p:spPr>
          <a:xfrm>
            <a:off x="1036746" y="1417706"/>
            <a:ext cx="2077813" cy="338554"/>
          </a:xfrm>
          <a:prstGeom prst="rect">
            <a:avLst/>
          </a:prstGeom>
          <a:noFill/>
        </p:spPr>
        <p:txBody>
          <a:bodyPr wrap="none" lIns="91440" tIns="45720" rIns="91440" bIns="45720">
            <a:spAutoFit/>
          </a:bodyPr>
          <a:lstStyle/>
          <a:p>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４</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月</a:t>
            </a: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１</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日（水）　</a:t>
            </a:r>
            <a:r>
              <a:rPr kumimoji="1" lang="ja-JP" altLang="en-US" sz="1050" b="1" dirty="0">
                <a:latin typeface="ＭＳ Ｐゴシック" panose="020B0600070205080204" pitchFamily="50" charset="-128"/>
                <a:ea typeface="ＭＳ Ｐゴシック" panose="020B0600070205080204" pitchFamily="50" charset="-128"/>
              </a:rPr>
              <a:t>１５：００</a:t>
            </a:r>
            <a:r>
              <a:rPr kumimoji="1" lang="ja-JP" altLang="en-US" sz="105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050" b="1" dirty="0">
                <a:latin typeface="ＭＳ Ｐゴシック" panose="020B0600070205080204" pitchFamily="50" charset="-128"/>
                <a:ea typeface="ＭＳ Ｐゴシック" panose="020B0600070205080204" pitchFamily="50" charset="-128"/>
              </a:rPr>
              <a:t>１６：３０</a:t>
            </a:r>
            <a:endParaRPr kumimoji="1" lang="en-US" altLang="ja-JP" sz="1050" b="1" dirty="0">
              <a:solidFill>
                <a:schemeClr val="tx1"/>
              </a:solidFill>
              <a:latin typeface="ＭＳ Ｐゴシック" panose="020B0600070205080204" pitchFamily="50" charset="-128"/>
              <a:ea typeface="ＭＳ Ｐゴシック" panose="020B0600070205080204" pitchFamily="50" charset="-128"/>
            </a:endParaRPr>
          </a:p>
        </p:txBody>
      </p:sp>
      <p:sp>
        <p:nvSpPr>
          <p:cNvPr id="42" name="四角形: 角を丸くする 41">
            <a:extLst>
              <a:ext uri="{FF2B5EF4-FFF2-40B4-BE49-F238E27FC236}">
                <a16:creationId xmlns:a16="http://schemas.microsoft.com/office/drawing/2014/main" id="{7408CBCB-DA94-400B-93C5-0889D0692613}"/>
              </a:ext>
            </a:extLst>
          </p:cNvPr>
          <p:cNvSpPr/>
          <p:nvPr/>
        </p:nvSpPr>
        <p:spPr>
          <a:xfrm>
            <a:off x="350752" y="1798034"/>
            <a:ext cx="583200"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会　場</a:t>
            </a:r>
          </a:p>
        </p:txBody>
      </p:sp>
      <p:sp>
        <p:nvSpPr>
          <p:cNvPr id="56" name="正方形/長方形 55">
            <a:extLst>
              <a:ext uri="{FF2B5EF4-FFF2-40B4-BE49-F238E27FC236}">
                <a16:creationId xmlns:a16="http://schemas.microsoft.com/office/drawing/2014/main" id="{2DBB574F-9EC8-4A1D-9976-1450D34868DD}"/>
              </a:ext>
            </a:extLst>
          </p:cNvPr>
          <p:cNvSpPr/>
          <p:nvPr/>
        </p:nvSpPr>
        <p:spPr>
          <a:xfrm>
            <a:off x="1083227" y="1740592"/>
            <a:ext cx="2313453" cy="374461"/>
          </a:xfrm>
          <a:prstGeom prst="rect">
            <a:avLst/>
          </a:prstGeom>
          <a:noFill/>
        </p:spPr>
        <p:txBody>
          <a:bodyPr wrap="square" lIns="91440" tIns="45720" rIns="91440" bIns="45720">
            <a:spAutoFit/>
          </a:bodyPr>
          <a:lstStyle/>
          <a:p>
            <a:pPr>
              <a:lnSpc>
                <a:spcPts val="1100"/>
              </a:lnSpc>
            </a:pP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姫路商工会議所　</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a:p>
            <a:pPr>
              <a:lnSpc>
                <a:spcPts val="1100"/>
              </a:lnSpc>
            </a:pP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本館</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2</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階大ホール</a:t>
            </a:r>
          </a:p>
        </p:txBody>
      </p:sp>
      <p:sp>
        <p:nvSpPr>
          <p:cNvPr id="45" name="四角形: 角を丸くする 44">
            <a:extLst>
              <a:ext uri="{FF2B5EF4-FFF2-40B4-BE49-F238E27FC236}">
                <a16:creationId xmlns:a16="http://schemas.microsoft.com/office/drawing/2014/main" id="{09B70D9D-F204-4BF3-AC60-AECEA9643E76}"/>
              </a:ext>
            </a:extLst>
          </p:cNvPr>
          <p:cNvSpPr/>
          <p:nvPr/>
        </p:nvSpPr>
        <p:spPr>
          <a:xfrm>
            <a:off x="350752" y="2117975"/>
            <a:ext cx="583200"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受講料</a:t>
            </a:r>
          </a:p>
        </p:txBody>
      </p:sp>
      <p:sp>
        <p:nvSpPr>
          <p:cNvPr id="57" name="正方形/長方形 56">
            <a:extLst>
              <a:ext uri="{FF2B5EF4-FFF2-40B4-BE49-F238E27FC236}">
                <a16:creationId xmlns:a16="http://schemas.microsoft.com/office/drawing/2014/main" id="{72DFA764-97CF-4634-B598-FCA15F55AE66}"/>
              </a:ext>
            </a:extLst>
          </p:cNvPr>
          <p:cNvSpPr/>
          <p:nvPr/>
        </p:nvSpPr>
        <p:spPr>
          <a:xfrm>
            <a:off x="1083227" y="2073000"/>
            <a:ext cx="1918616" cy="374461"/>
          </a:xfrm>
          <a:prstGeom prst="rect">
            <a:avLst/>
          </a:prstGeom>
          <a:noFill/>
        </p:spPr>
        <p:txBody>
          <a:bodyPr wrap="square" lIns="91440" tIns="45720" rIns="91440" bIns="45720">
            <a:spAutoFit/>
          </a:bodyPr>
          <a:lstStyle/>
          <a:p>
            <a:pPr>
              <a:lnSpc>
                <a:spcPts val="1100"/>
              </a:lnSpc>
            </a:pP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新入社員　</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8,800</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円</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名</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税込</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p>
          <a:p>
            <a:pPr>
              <a:lnSpc>
                <a:spcPts val="1100"/>
              </a:lnSpc>
            </a:pP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　 引率者　</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3,300</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円</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名</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税込</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p>
        </p:txBody>
      </p:sp>
      <p:sp>
        <p:nvSpPr>
          <p:cNvPr id="49" name="四角形: 角を丸くする 48">
            <a:extLst>
              <a:ext uri="{FF2B5EF4-FFF2-40B4-BE49-F238E27FC236}">
                <a16:creationId xmlns:a16="http://schemas.microsoft.com/office/drawing/2014/main" id="{15A23857-DE63-4E15-9E97-444AE0F92FC1}"/>
              </a:ext>
            </a:extLst>
          </p:cNvPr>
          <p:cNvSpPr/>
          <p:nvPr/>
        </p:nvSpPr>
        <p:spPr>
          <a:xfrm>
            <a:off x="350752" y="2420962"/>
            <a:ext cx="583200"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締　切</a:t>
            </a:r>
          </a:p>
        </p:txBody>
      </p:sp>
      <p:sp>
        <p:nvSpPr>
          <p:cNvPr id="58" name="正方形/長方形 57">
            <a:extLst>
              <a:ext uri="{FF2B5EF4-FFF2-40B4-BE49-F238E27FC236}">
                <a16:creationId xmlns:a16="http://schemas.microsoft.com/office/drawing/2014/main" id="{4B5661A5-3B42-4B8A-8C5C-63C83725B888}"/>
              </a:ext>
            </a:extLst>
          </p:cNvPr>
          <p:cNvSpPr/>
          <p:nvPr/>
        </p:nvSpPr>
        <p:spPr>
          <a:xfrm>
            <a:off x="1083227" y="2433000"/>
            <a:ext cx="906017" cy="233397"/>
          </a:xfrm>
          <a:prstGeom prst="rect">
            <a:avLst/>
          </a:prstGeom>
          <a:noFill/>
        </p:spPr>
        <p:txBody>
          <a:bodyPr wrap="none" lIns="91440" tIns="45720" rIns="91440" bIns="45720">
            <a:spAutoFit/>
          </a:bodyPr>
          <a:lstStyle/>
          <a:p>
            <a:pPr>
              <a:lnSpc>
                <a:spcPts val="1100"/>
              </a:lnSpc>
            </a:pP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3</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月</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23</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日</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月</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a:t>
            </a:r>
          </a:p>
        </p:txBody>
      </p:sp>
      <p:sp>
        <p:nvSpPr>
          <p:cNvPr id="99" name="四角形: 角を丸くする 98">
            <a:extLst>
              <a:ext uri="{FF2B5EF4-FFF2-40B4-BE49-F238E27FC236}">
                <a16:creationId xmlns:a16="http://schemas.microsoft.com/office/drawing/2014/main" id="{3AA1C532-6E2C-4733-9E49-472FCB249499}"/>
              </a:ext>
            </a:extLst>
          </p:cNvPr>
          <p:cNvSpPr/>
          <p:nvPr/>
        </p:nvSpPr>
        <p:spPr>
          <a:xfrm>
            <a:off x="189001" y="4368000"/>
            <a:ext cx="2197944" cy="335028"/>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400" b="1" kern="100" dirty="0">
                <a:solidFill>
                  <a:srgbClr val="000000"/>
                </a:solidFill>
                <a:latin typeface="+mn-ea"/>
                <a:cs typeface="Times New Roman" panose="02020603050405020304" pitchFamily="18" charset="0"/>
              </a:rPr>
              <a:t>Ⅲ.</a:t>
            </a:r>
            <a:r>
              <a:rPr lang="ja-JP" altLang="en-US" sz="1400" b="1" kern="100" dirty="0">
                <a:solidFill>
                  <a:srgbClr val="000000"/>
                </a:solidFill>
                <a:latin typeface="+mn-ea"/>
                <a:cs typeface="Times New Roman" panose="02020603050405020304" pitchFamily="18" charset="0"/>
              </a:rPr>
              <a:t>ビジネスマナー研修</a:t>
            </a:r>
            <a:endParaRPr lang="en-US" altLang="ja-JP" sz="1400" b="1" kern="100" dirty="0">
              <a:solidFill>
                <a:srgbClr val="000000"/>
              </a:solidFill>
              <a:effectLst/>
              <a:latin typeface="+mn-ea"/>
              <a:cs typeface="Times New Roman" panose="02020603050405020304" pitchFamily="18" charset="0"/>
            </a:endParaRPr>
          </a:p>
        </p:txBody>
      </p:sp>
      <p:sp>
        <p:nvSpPr>
          <p:cNvPr id="47" name="四角形: 角を丸くする 46">
            <a:extLst>
              <a:ext uri="{FF2B5EF4-FFF2-40B4-BE49-F238E27FC236}">
                <a16:creationId xmlns:a16="http://schemas.microsoft.com/office/drawing/2014/main" id="{F1AFFA75-2B6E-4C4D-B22B-7A4BEDAAF995}"/>
              </a:ext>
            </a:extLst>
          </p:cNvPr>
          <p:cNvSpPr/>
          <p:nvPr/>
        </p:nvSpPr>
        <p:spPr>
          <a:xfrm>
            <a:off x="3384000" y="1815488"/>
            <a:ext cx="1774828" cy="323347"/>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400" b="1" kern="100" dirty="0">
                <a:solidFill>
                  <a:schemeClr val="tx1"/>
                </a:solidFill>
                <a:latin typeface="+mn-ea"/>
                <a:cs typeface="Times New Roman" panose="02020603050405020304" pitchFamily="18" charset="0"/>
              </a:rPr>
              <a:t>Ⅱ.</a:t>
            </a:r>
            <a:r>
              <a:rPr lang="ja-JP" altLang="en-US" sz="1400" b="1" kern="100" dirty="0">
                <a:solidFill>
                  <a:schemeClr val="tx1"/>
                </a:solidFill>
                <a:latin typeface="+mn-ea"/>
                <a:cs typeface="Times New Roman" panose="02020603050405020304" pitchFamily="18" charset="0"/>
              </a:rPr>
              <a:t>社会人</a:t>
            </a:r>
            <a:r>
              <a:rPr lang="ja-JP" altLang="en-US" sz="1400" b="1" dirty="0">
                <a:solidFill>
                  <a:schemeClr val="tx1"/>
                </a:solidFill>
                <a:latin typeface="+mn-ea"/>
              </a:rPr>
              <a:t>基礎研修</a:t>
            </a:r>
            <a:endParaRPr lang="en-US" altLang="ja-JP" sz="1400" b="1" kern="100" dirty="0">
              <a:solidFill>
                <a:schemeClr val="tx1"/>
              </a:solidFill>
              <a:effectLst/>
              <a:latin typeface="+mn-ea"/>
              <a:cs typeface="Times New Roman" panose="02020603050405020304" pitchFamily="18" charset="0"/>
            </a:endParaRPr>
          </a:p>
        </p:txBody>
      </p:sp>
      <p:sp>
        <p:nvSpPr>
          <p:cNvPr id="72" name="四角形: 角を丸くする 71">
            <a:extLst>
              <a:ext uri="{FF2B5EF4-FFF2-40B4-BE49-F238E27FC236}">
                <a16:creationId xmlns:a16="http://schemas.microsoft.com/office/drawing/2014/main" id="{15D38C94-EE58-4ABD-B24A-06EEB95A0B4E}"/>
              </a:ext>
            </a:extLst>
          </p:cNvPr>
          <p:cNvSpPr/>
          <p:nvPr/>
        </p:nvSpPr>
        <p:spPr>
          <a:xfrm>
            <a:off x="3525118" y="2568000"/>
            <a:ext cx="583200" cy="186216"/>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日　程</a:t>
            </a:r>
          </a:p>
        </p:txBody>
      </p:sp>
      <p:sp>
        <p:nvSpPr>
          <p:cNvPr id="71" name="正方形/長方形 70">
            <a:extLst>
              <a:ext uri="{FF2B5EF4-FFF2-40B4-BE49-F238E27FC236}">
                <a16:creationId xmlns:a16="http://schemas.microsoft.com/office/drawing/2014/main" id="{83FE43C4-0AB8-4CA8-B41D-3A1DCC8CFE3F}"/>
              </a:ext>
            </a:extLst>
          </p:cNvPr>
          <p:cNvSpPr/>
          <p:nvPr/>
        </p:nvSpPr>
        <p:spPr>
          <a:xfrm>
            <a:off x="245644" y="5442672"/>
            <a:ext cx="4491832" cy="500137"/>
          </a:xfrm>
          <a:prstGeom prst="rect">
            <a:avLst/>
          </a:prstGeom>
          <a:noFill/>
        </p:spPr>
        <p:txBody>
          <a:bodyPr wrap="square" lIns="91440" tIns="45720" rIns="91440" bIns="45720">
            <a:spAutoFit/>
          </a:bodyPr>
          <a:lstStyle/>
          <a:p>
            <a:r>
              <a:rPr kumimoji="1" lang="ja-JP" altLang="en-US" sz="1600" b="1" dirty="0">
                <a:latin typeface="ＭＳ Ｐゴシック" panose="020B0600070205080204" pitchFamily="50" charset="-128"/>
                <a:ea typeface="ＭＳ Ｐゴシック" panose="020B0600070205080204" pitchFamily="50" charset="-128"/>
              </a:rPr>
              <a:t>４</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月</a:t>
            </a: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３</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日</a:t>
            </a:r>
            <a:r>
              <a:rPr kumimoji="1" lang="ja-JP" altLang="en-US" sz="1000" b="1" dirty="0">
                <a:latin typeface="ＭＳ Ｐゴシック" panose="020B0600070205080204" pitchFamily="50" charset="-128"/>
                <a:ea typeface="ＭＳ Ｐゴシック" panose="020B0600070205080204" pitchFamily="50" charset="-128"/>
              </a:rPr>
              <a:t>（</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金）、</a:t>
            </a:r>
            <a:r>
              <a:rPr kumimoji="1" lang="ja-JP" altLang="en-US" sz="1600" b="1" dirty="0">
                <a:latin typeface="ＭＳ Ｐゴシック" panose="020B0600070205080204" pitchFamily="50" charset="-128"/>
                <a:ea typeface="ＭＳ Ｐゴシック" panose="020B0600070205080204" pitchFamily="50" charset="-128"/>
              </a:rPr>
              <a:t>７</a:t>
            </a:r>
            <a:r>
              <a:rPr kumimoji="1" lang="ja-JP" altLang="en-US" sz="1000" b="1" dirty="0">
                <a:latin typeface="ＭＳ Ｐゴシック" panose="020B0600070205080204" pitchFamily="50" charset="-128"/>
                <a:ea typeface="ＭＳ Ｐゴシック" panose="020B0600070205080204" pitchFamily="50" charset="-128"/>
              </a:rPr>
              <a:t>日（火）</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600" b="1" dirty="0">
                <a:latin typeface="ＭＳ Ｐゴシック" panose="020B0600070205080204" pitchFamily="50" charset="-128"/>
                <a:ea typeface="ＭＳ Ｐゴシック" panose="020B0600070205080204" pitchFamily="50" charset="-128"/>
              </a:rPr>
              <a:t>１０</a:t>
            </a:r>
            <a:r>
              <a:rPr kumimoji="1" lang="ja-JP" altLang="en-US" sz="1000" b="1" dirty="0">
                <a:latin typeface="ＭＳ Ｐゴシック" panose="020B0600070205080204" pitchFamily="50" charset="-128"/>
                <a:ea typeface="ＭＳ Ｐゴシック" panose="020B0600070205080204" pitchFamily="50" charset="-128"/>
              </a:rPr>
              <a:t>日（金） 、</a:t>
            </a:r>
            <a:r>
              <a:rPr kumimoji="1" lang="ja-JP" altLang="en-US" sz="1600" b="1" dirty="0">
                <a:latin typeface="ＭＳ Ｐゴシック" panose="020B0600070205080204" pitchFamily="50" charset="-128"/>
                <a:ea typeface="ＭＳ Ｐゴシック" panose="020B0600070205080204" pitchFamily="50" charset="-128"/>
              </a:rPr>
              <a:t>１４</a:t>
            </a:r>
            <a:r>
              <a:rPr kumimoji="1" lang="ja-JP" altLang="en-US" sz="1000" b="1" dirty="0">
                <a:latin typeface="ＭＳ Ｐゴシック" panose="020B0600070205080204" pitchFamily="50" charset="-128"/>
                <a:ea typeface="ＭＳ Ｐゴシック" panose="020B0600070205080204" pitchFamily="50" charset="-128"/>
              </a:rPr>
              <a:t>日（火） </a:t>
            </a:r>
            <a:endParaRPr kumimoji="1" lang="en-US" altLang="ja-JP" sz="1000" b="1" dirty="0">
              <a:latin typeface="ＭＳ Ｐゴシック" panose="020B0600070205080204" pitchFamily="50" charset="-128"/>
              <a:ea typeface="ＭＳ Ｐゴシック" panose="020B0600070205080204" pitchFamily="50" charset="-128"/>
            </a:endParaRPr>
          </a:p>
          <a:p>
            <a:r>
              <a:rPr kumimoji="1" lang="ja-JP" altLang="en-US" sz="1000" b="1" dirty="0">
                <a:latin typeface="ＭＳ Ｐゴシック" panose="020B0600070205080204" pitchFamily="50" charset="-128"/>
                <a:ea typeface="ＭＳ Ｐゴシック" panose="020B0600070205080204" pitchFamily="50" charset="-128"/>
              </a:rPr>
              <a:t>                                  </a:t>
            </a:r>
            <a:r>
              <a:rPr kumimoji="1" lang="ja-JP" altLang="en-US" sz="900" b="1" dirty="0">
                <a:latin typeface="ＭＳ Ｐゴシック" panose="020B0600070205080204" pitchFamily="50" charset="-128"/>
                <a:ea typeface="ＭＳ Ｐゴシック" panose="020B0600070205080204" pitchFamily="50" charset="-128"/>
              </a:rPr>
              <a:t>いずれも</a:t>
            </a:r>
            <a:r>
              <a:rPr kumimoji="1" lang="ja-JP" altLang="en-US" sz="1000" b="1" dirty="0">
                <a:latin typeface="ＭＳ Ｐゴシック" panose="020B0600070205080204" pitchFamily="50" charset="-128"/>
                <a:ea typeface="ＭＳ Ｐゴシック" panose="020B0600070205080204" pitchFamily="50" charset="-128"/>
              </a:rPr>
              <a:t>　</a:t>
            </a:r>
            <a:r>
              <a:rPr kumimoji="1" lang="ja-JP" altLang="en-US" sz="1050" b="1" dirty="0">
                <a:latin typeface="ＭＳ Ｐゴシック" panose="020B0600070205080204" pitchFamily="50" charset="-128"/>
                <a:ea typeface="ＭＳ Ｐゴシック" panose="020B0600070205080204" pitchFamily="50" charset="-128"/>
              </a:rPr>
              <a:t>９：３０～１７：００ </a:t>
            </a:r>
            <a:endParaRPr kumimoji="1" lang="en-US" altLang="ja-JP" sz="1400" b="1" dirty="0">
              <a:solidFill>
                <a:schemeClr val="tx1"/>
              </a:solidFill>
              <a:latin typeface="ＭＳ Ｐゴシック" panose="020B0600070205080204" pitchFamily="50" charset="-128"/>
              <a:ea typeface="ＭＳ Ｐゴシック" panose="020B0600070205080204" pitchFamily="50" charset="-128"/>
            </a:endParaRPr>
          </a:p>
        </p:txBody>
      </p:sp>
      <p:sp>
        <p:nvSpPr>
          <p:cNvPr id="77" name="四角形: 角を丸くする 76">
            <a:extLst>
              <a:ext uri="{FF2B5EF4-FFF2-40B4-BE49-F238E27FC236}">
                <a16:creationId xmlns:a16="http://schemas.microsoft.com/office/drawing/2014/main" id="{DF9A0687-6E61-497E-B06E-BAEC2FF68B94}"/>
              </a:ext>
            </a:extLst>
          </p:cNvPr>
          <p:cNvSpPr/>
          <p:nvPr/>
        </p:nvSpPr>
        <p:spPr>
          <a:xfrm>
            <a:off x="3525118" y="3239508"/>
            <a:ext cx="583200" cy="18549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会　場</a:t>
            </a:r>
          </a:p>
        </p:txBody>
      </p:sp>
      <p:sp>
        <p:nvSpPr>
          <p:cNvPr id="76" name="正方形/長方形 75">
            <a:extLst>
              <a:ext uri="{FF2B5EF4-FFF2-40B4-BE49-F238E27FC236}">
                <a16:creationId xmlns:a16="http://schemas.microsoft.com/office/drawing/2014/main" id="{50BD9109-C35E-4D1A-9F69-AB202E6C9501}"/>
              </a:ext>
            </a:extLst>
          </p:cNvPr>
          <p:cNvSpPr/>
          <p:nvPr/>
        </p:nvSpPr>
        <p:spPr>
          <a:xfrm>
            <a:off x="4133405" y="3123901"/>
            <a:ext cx="1372607" cy="430887"/>
          </a:xfrm>
          <a:prstGeom prst="rect">
            <a:avLst/>
          </a:prstGeom>
          <a:noFill/>
        </p:spPr>
        <p:txBody>
          <a:bodyPr wrap="square" lIns="91440" tIns="45720" rIns="91440" bIns="45720">
            <a:spAutoFit/>
          </a:bodyPr>
          <a:lstStyle/>
          <a:p>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姫路商工会議所　</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新館</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2</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階</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201</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研修室</a:t>
            </a:r>
          </a:p>
        </p:txBody>
      </p:sp>
      <p:sp>
        <p:nvSpPr>
          <p:cNvPr id="82" name="四角形: 角を丸くする 81">
            <a:extLst>
              <a:ext uri="{FF2B5EF4-FFF2-40B4-BE49-F238E27FC236}">
                <a16:creationId xmlns:a16="http://schemas.microsoft.com/office/drawing/2014/main" id="{C4CE1715-F3B4-4260-ABD6-E7157815E149}"/>
              </a:ext>
            </a:extLst>
          </p:cNvPr>
          <p:cNvSpPr/>
          <p:nvPr/>
        </p:nvSpPr>
        <p:spPr>
          <a:xfrm>
            <a:off x="3525118" y="3543836"/>
            <a:ext cx="583200" cy="1872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受講料</a:t>
            </a:r>
          </a:p>
        </p:txBody>
      </p:sp>
      <p:sp>
        <p:nvSpPr>
          <p:cNvPr id="81" name="正方形/長方形 80">
            <a:extLst>
              <a:ext uri="{FF2B5EF4-FFF2-40B4-BE49-F238E27FC236}">
                <a16:creationId xmlns:a16="http://schemas.microsoft.com/office/drawing/2014/main" id="{3A9768FE-B14E-4108-A7EE-358D28D4A168}"/>
              </a:ext>
            </a:extLst>
          </p:cNvPr>
          <p:cNvSpPr/>
          <p:nvPr/>
        </p:nvSpPr>
        <p:spPr>
          <a:xfrm>
            <a:off x="4133405" y="3543836"/>
            <a:ext cx="1918616" cy="233397"/>
          </a:xfrm>
          <a:prstGeom prst="rect">
            <a:avLst/>
          </a:prstGeom>
          <a:noFill/>
        </p:spPr>
        <p:txBody>
          <a:bodyPr wrap="square" lIns="91440" tIns="45720" rIns="91440" bIns="45720">
            <a:spAutoFit/>
          </a:bodyPr>
          <a:lstStyle/>
          <a:p>
            <a:pPr>
              <a:lnSpc>
                <a:spcPts val="1100"/>
              </a:lnSpc>
            </a:pPr>
            <a:r>
              <a:rPr kumimoji="1" lang="en-US" altLang="zh-CN" sz="1100" dirty="0">
                <a:latin typeface="ＭＳ Ｐゴシック" panose="020B0600070205080204" pitchFamily="50" charset="-128"/>
                <a:ea typeface="ＭＳ Ｐゴシック" panose="020B0600070205080204" pitchFamily="50" charset="-128"/>
              </a:rPr>
              <a:t>15,800</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円</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名</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税込</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p>
        </p:txBody>
      </p:sp>
      <p:sp>
        <p:nvSpPr>
          <p:cNvPr id="87" name="四角形: 角を丸くする 86">
            <a:extLst>
              <a:ext uri="{FF2B5EF4-FFF2-40B4-BE49-F238E27FC236}">
                <a16:creationId xmlns:a16="http://schemas.microsoft.com/office/drawing/2014/main" id="{B54FBDB8-036F-4D5A-89A5-3FC0FB37E820}"/>
              </a:ext>
            </a:extLst>
          </p:cNvPr>
          <p:cNvSpPr/>
          <p:nvPr/>
        </p:nvSpPr>
        <p:spPr>
          <a:xfrm>
            <a:off x="3525118" y="3858836"/>
            <a:ext cx="583200" cy="1872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講　師</a:t>
            </a:r>
          </a:p>
        </p:txBody>
      </p:sp>
      <p:sp>
        <p:nvSpPr>
          <p:cNvPr id="86" name="正方形/長方形 85">
            <a:extLst>
              <a:ext uri="{FF2B5EF4-FFF2-40B4-BE49-F238E27FC236}">
                <a16:creationId xmlns:a16="http://schemas.microsoft.com/office/drawing/2014/main" id="{8D78B2EA-C9C0-4704-8B6A-7ACEC4318CB6}"/>
              </a:ext>
            </a:extLst>
          </p:cNvPr>
          <p:cNvSpPr/>
          <p:nvPr/>
        </p:nvSpPr>
        <p:spPr>
          <a:xfrm>
            <a:off x="4130494" y="3828000"/>
            <a:ext cx="2157963" cy="233397"/>
          </a:xfrm>
          <a:prstGeom prst="rect">
            <a:avLst/>
          </a:prstGeom>
          <a:noFill/>
        </p:spPr>
        <p:txBody>
          <a:bodyPr wrap="none" lIns="91440" tIns="45720" rIns="91440" bIns="45720">
            <a:spAutoFit/>
          </a:bodyPr>
          <a:lstStyle/>
          <a:p>
            <a:pPr>
              <a:lnSpc>
                <a:spcPts val="1100"/>
              </a:lnSpc>
            </a:pPr>
            <a:r>
              <a:rPr kumimoji="1" lang="ja-JP" altLang="en-US" sz="800" b="0" dirty="0">
                <a:solidFill>
                  <a:schemeClr val="tx1"/>
                </a:solidFill>
                <a:latin typeface="ＭＳ Ｐゴシック" panose="020B0600070205080204" pitchFamily="50" charset="-128"/>
                <a:ea typeface="ＭＳ Ｐゴシック" panose="020B0600070205080204" pitchFamily="50" charset="-128"/>
              </a:rPr>
              <a:t>姫路経営者協会</a:t>
            </a:r>
            <a:r>
              <a:rPr kumimoji="1" lang="ja-JP" altLang="en-US" sz="800" dirty="0">
                <a:latin typeface="ＭＳ Ｐゴシック" panose="020B0600070205080204" pitchFamily="50" charset="-128"/>
                <a:ea typeface="ＭＳ Ｐゴシック" panose="020B0600070205080204" pitchFamily="50" charset="-128"/>
              </a:rPr>
              <a:t>　</a:t>
            </a:r>
            <a:r>
              <a:rPr kumimoji="1" lang="ja-JP" altLang="en-US" sz="800" b="0" dirty="0">
                <a:solidFill>
                  <a:schemeClr val="tx1"/>
                </a:solidFill>
                <a:latin typeface="ＭＳ Ｐゴシック" panose="020B0600070205080204" pitchFamily="50" charset="-128"/>
                <a:ea typeface="ＭＳ Ｐゴシック" panose="020B0600070205080204" pitchFamily="50" charset="-128"/>
              </a:rPr>
              <a:t>登録講師</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　   堀 厚徳 </a:t>
            </a:r>
            <a:r>
              <a:rPr kumimoji="1" lang="ja-JP" altLang="en-US" sz="1100" dirty="0">
                <a:latin typeface="ＭＳ Ｐゴシック" panose="020B0600070205080204" pitchFamily="50" charset="-128"/>
                <a:ea typeface="ＭＳ Ｐゴシック" panose="020B0600070205080204" pitchFamily="50" charset="-128"/>
              </a:rPr>
              <a:t> </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92" name="四角形: 角を丸くする 91">
            <a:extLst>
              <a:ext uri="{FF2B5EF4-FFF2-40B4-BE49-F238E27FC236}">
                <a16:creationId xmlns:a16="http://schemas.microsoft.com/office/drawing/2014/main" id="{72D3EF57-4708-41F1-B537-2F14E3AE2C5D}"/>
              </a:ext>
            </a:extLst>
          </p:cNvPr>
          <p:cNvSpPr/>
          <p:nvPr/>
        </p:nvSpPr>
        <p:spPr>
          <a:xfrm>
            <a:off x="3525118" y="4128836"/>
            <a:ext cx="583200" cy="1872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定　員</a:t>
            </a:r>
          </a:p>
        </p:txBody>
      </p:sp>
      <p:sp>
        <p:nvSpPr>
          <p:cNvPr id="91" name="正方形/長方形 90">
            <a:extLst>
              <a:ext uri="{FF2B5EF4-FFF2-40B4-BE49-F238E27FC236}">
                <a16:creationId xmlns:a16="http://schemas.microsoft.com/office/drawing/2014/main" id="{BA5E22ED-4EE8-4B90-9455-1A822E63F7EE}"/>
              </a:ext>
            </a:extLst>
          </p:cNvPr>
          <p:cNvSpPr/>
          <p:nvPr/>
        </p:nvSpPr>
        <p:spPr>
          <a:xfrm>
            <a:off x="4133405" y="4128836"/>
            <a:ext cx="982961" cy="233397"/>
          </a:xfrm>
          <a:prstGeom prst="rect">
            <a:avLst/>
          </a:prstGeom>
          <a:noFill/>
        </p:spPr>
        <p:txBody>
          <a:bodyPr wrap="none" lIns="91440" tIns="45720" rIns="91440" bIns="45720">
            <a:spAutoFit/>
          </a:bodyPr>
          <a:lstStyle/>
          <a:p>
            <a:pPr>
              <a:lnSpc>
                <a:spcPts val="1100"/>
              </a:lnSpc>
            </a:pP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各日程　</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45</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名</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96" name="正方形/長方形 95">
            <a:extLst>
              <a:ext uri="{FF2B5EF4-FFF2-40B4-BE49-F238E27FC236}">
                <a16:creationId xmlns:a16="http://schemas.microsoft.com/office/drawing/2014/main" id="{C4DB151E-D156-4F45-8C23-CACC4E8CC637}"/>
              </a:ext>
            </a:extLst>
          </p:cNvPr>
          <p:cNvSpPr/>
          <p:nvPr/>
        </p:nvSpPr>
        <p:spPr>
          <a:xfrm>
            <a:off x="5605385" y="4832305"/>
            <a:ext cx="1039066" cy="369332"/>
          </a:xfrm>
          <a:prstGeom prst="rect">
            <a:avLst/>
          </a:prstGeom>
          <a:noFill/>
        </p:spPr>
        <p:txBody>
          <a:bodyPr wrap="none" lIns="91440" tIns="45720" rIns="91440" bIns="45720">
            <a:spAutoFit/>
          </a:bodyPr>
          <a:lstStyle/>
          <a:p>
            <a:pPr algn="ctr"/>
            <a:r>
              <a:rPr kumimoji="1" lang="en-US" altLang="ja-JP" sz="900" dirty="0">
                <a:latin typeface="ＭＳ Ｐゴシック" panose="020B0600070205080204" pitchFamily="50" charset="-128"/>
                <a:ea typeface="ＭＳ Ｐゴシック" panose="020B0600070205080204" pitchFamily="50" charset="-128"/>
              </a:rPr>
              <a:t>WEB</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からの</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お申込みはこちら</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04" name="四角形: 角を丸くする 103">
            <a:extLst>
              <a:ext uri="{FF2B5EF4-FFF2-40B4-BE49-F238E27FC236}">
                <a16:creationId xmlns:a16="http://schemas.microsoft.com/office/drawing/2014/main" id="{FA9DD9B7-D615-44F1-8B8C-B4401DEBE40E}"/>
              </a:ext>
            </a:extLst>
          </p:cNvPr>
          <p:cNvSpPr/>
          <p:nvPr/>
        </p:nvSpPr>
        <p:spPr>
          <a:xfrm>
            <a:off x="296149" y="5293775"/>
            <a:ext cx="583200" cy="1872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日　程</a:t>
            </a:r>
          </a:p>
        </p:txBody>
      </p:sp>
      <p:sp>
        <p:nvSpPr>
          <p:cNvPr id="103" name="正方形/長方形 102">
            <a:extLst>
              <a:ext uri="{FF2B5EF4-FFF2-40B4-BE49-F238E27FC236}">
                <a16:creationId xmlns:a16="http://schemas.microsoft.com/office/drawing/2014/main" id="{1971A70E-0479-4F8F-AE8E-9DAF4755D290}"/>
              </a:ext>
            </a:extLst>
          </p:cNvPr>
          <p:cNvSpPr/>
          <p:nvPr/>
        </p:nvSpPr>
        <p:spPr>
          <a:xfrm>
            <a:off x="3474000" y="2681781"/>
            <a:ext cx="3978039" cy="530915"/>
          </a:xfrm>
          <a:prstGeom prst="rect">
            <a:avLst/>
          </a:prstGeom>
          <a:noFill/>
        </p:spPr>
        <p:txBody>
          <a:bodyPr wrap="square" lIns="91440" tIns="45720" rIns="91440" bIns="45720">
            <a:spAutoFit/>
          </a:bodyPr>
          <a:lstStyle/>
          <a:p>
            <a:r>
              <a:rPr kumimoji="1" lang="ja-JP" altLang="en-US" b="1" dirty="0">
                <a:latin typeface="ＭＳ Ｐゴシック" panose="020B0600070205080204" pitchFamily="50" charset="-128"/>
                <a:ea typeface="ＭＳ Ｐゴシック" panose="020B0600070205080204" pitchFamily="50" charset="-128"/>
              </a:rPr>
              <a:t>４</a:t>
            </a:r>
            <a:r>
              <a:rPr kumimoji="1" lang="ja-JP" altLang="en-US" sz="1050" b="1" dirty="0">
                <a:latin typeface="ＭＳ Ｐゴシック" panose="020B0600070205080204" pitchFamily="50" charset="-128"/>
                <a:ea typeface="ＭＳ Ｐゴシック" panose="020B0600070205080204" pitchFamily="50" charset="-128"/>
              </a:rPr>
              <a:t>月</a:t>
            </a:r>
            <a:r>
              <a:rPr kumimoji="1" lang="ja-JP" altLang="en-US" b="1" dirty="0">
                <a:latin typeface="ＭＳ Ｐゴシック" panose="020B0600070205080204" pitchFamily="50" charset="-128"/>
                <a:ea typeface="ＭＳ Ｐゴシック" panose="020B0600070205080204" pitchFamily="50" charset="-128"/>
              </a:rPr>
              <a:t>２</a:t>
            </a:r>
            <a:r>
              <a:rPr kumimoji="1" lang="ja-JP" altLang="en-US" sz="1050" b="1" dirty="0">
                <a:latin typeface="ＭＳ Ｐゴシック" panose="020B0600070205080204" pitchFamily="50" charset="-128"/>
                <a:ea typeface="ＭＳ Ｐゴシック" panose="020B0600070205080204" pitchFamily="50" charset="-128"/>
              </a:rPr>
              <a:t>日（木）、</a:t>
            </a:r>
            <a:r>
              <a:rPr kumimoji="1" lang="ja-JP" altLang="en-US" b="1" dirty="0">
                <a:latin typeface="ＭＳ Ｐゴシック" panose="020B0600070205080204" pitchFamily="50" charset="-128"/>
                <a:ea typeface="ＭＳ Ｐゴシック" panose="020B0600070205080204" pitchFamily="50" charset="-128"/>
              </a:rPr>
              <a:t>６</a:t>
            </a:r>
            <a:r>
              <a:rPr kumimoji="1" lang="ja-JP" altLang="en-US" sz="1050" b="1" dirty="0">
                <a:latin typeface="ＭＳ Ｐゴシック" panose="020B0600070205080204" pitchFamily="50" charset="-128"/>
                <a:ea typeface="ＭＳ Ｐゴシック" panose="020B0600070205080204" pitchFamily="50" charset="-128"/>
              </a:rPr>
              <a:t>日（月</a:t>
            </a:r>
            <a:r>
              <a:rPr kumimoji="1" lang="ja-JP" altLang="en-US" sz="1100" b="1" dirty="0">
                <a:latin typeface="ＭＳ Ｐゴシック" panose="020B0600070205080204" pitchFamily="50" charset="-128"/>
                <a:ea typeface="ＭＳ Ｐゴシック" panose="020B0600070205080204" pitchFamily="50" charset="-128"/>
              </a:rPr>
              <a:t>）、</a:t>
            </a:r>
            <a:r>
              <a:rPr kumimoji="1" lang="ja-JP" altLang="en-US" b="1" dirty="0">
                <a:latin typeface="ＭＳ Ｐゴシック" panose="020B0600070205080204" pitchFamily="50" charset="-128"/>
                <a:ea typeface="ＭＳ Ｐゴシック" panose="020B0600070205080204" pitchFamily="50" charset="-128"/>
              </a:rPr>
              <a:t>９</a:t>
            </a:r>
            <a:r>
              <a:rPr kumimoji="1" lang="ja-JP" altLang="en-US" sz="1050" b="1" dirty="0">
                <a:latin typeface="ＭＳ Ｐゴシック" panose="020B0600070205080204" pitchFamily="50" charset="-128"/>
                <a:ea typeface="ＭＳ Ｐゴシック" panose="020B0600070205080204" pitchFamily="50" charset="-128"/>
              </a:rPr>
              <a:t>日（木） 、 </a:t>
            </a:r>
            <a:r>
              <a:rPr kumimoji="1" lang="ja-JP" altLang="en-US" b="1" dirty="0">
                <a:latin typeface="ＭＳ Ｐゴシック" panose="020B0600070205080204" pitchFamily="50" charset="-128"/>
                <a:ea typeface="ＭＳ Ｐゴシック" panose="020B0600070205080204" pitchFamily="50" charset="-128"/>
              </a:rPr>
              <a:t>１３</a:t>
            </a:r>
            <a:r>
              <a:rPr kumimoji="1" lang="ja-JP" altLang="en-US" sz="1050" b="1" dirty="0">
                <a:latin typeface="ＭＳ Ｐゴシック" panose="020B0600070205080204" pitchFamily="50" charset="-128"/>
                <a:ea typeface="ＭＳ Ｐゴシック" panose="020B0600070205080204" pitchFamily="50" charset="-128"/>
              </a:rPr>
              <a:t>日（月）</a:t>
            </a:r>
            <a:endParaRPr kumimoji="1" lang="en-US" altLang="ja-JP" sz="1050" b="1" dirty="0">
              <a:latin typeface="ＭＳ Ｐゴシック" panose="020B0600070205080204" pitchFamily="50" charset="-128"/>
              <a:ea typeface="ＭＳ Ｐゴシック" panose="020B0600070205080204" pitchFamily="50" charset="-128"/>
            </a:endParaRPr>
          </a:p>
          <a:p>
            <a:r>
              <a:rPr kumimoji="1" lang="ja-JP" altLang="en-US" sz="900" b="1" dirty="0">
                <a:latin typeface="ＭＳ Ｐゴシック" panose="020B0600070205080204" pitchFamily="50" charset="-128"/>
                <a:ea typeface="ＭＳ Ｐゴシック" panose="020B0600070205080204" pitchFamily="50" charset="-128"/>
              </a:rPr>
              <a:t>                                  いずれも</a:t>
            </a:r>
            <a:r>
              <a:rPr kumimoji="1" lang="ja-JP" altLang="en-US" sz="1000" b="1" dirty="0">
                <a:latin typeface="ＭＳ Ｐゴシック" panose="020B0600070205080204" pitchFamily="50" charset="-128"/>
                <a:ea typeface="ＭＳ Ｐゴシック" panose="020B0600070205080204" pitchFamily="50" charset="-128"/>
              </a:rPr>
              <a:t>　</a:t>
            </a:r>
            <a:r>
              <a:rPr kumimoji="1" lang="ja-JP" altLang="en-US" sz="1050" b="1" dirty="0">
                <a:latin typeface="ＭＳ Ｐゴシック" panose="020B0600070205080204" pitchFamily="50" charset="-128"/>
                <a:ea typeface="ＭＳ Ｐゴシック" panose="020B0600070205080204" pitchFamily="50" charset="-128"/>
              </a:rPr>
              <a:t>９：３０～１７：００</a:t>
            </a:r>
            <a:endParaRPr kumimoji="1" lang="en-US" altLang="ja-JP" sz="1400" b="1" dirty="0">
              <a:solidFill>
                <a:schemeClr val="tx1"/>
              </a:solidFill>
              <a:latin typeface="ＭＳ Ｐゴシック" panose="020B0600070205080204" pitchFamily="50" charset="-128"/>
              <a:ea typeface="ＭＳ Ｐゴシック" panose="020B0600070205080204" pitchFamily="50" charset="-128"/>
            </a:endParaRPr>
          </a:p>
        </p:txBody>
      </p:sp>
      <p:sp>
        <p:nvSpPr>
          <p:cNvPr id="109" name="四角形: 角を丸くする 108">
            <a:extLst>
              <a:ext uri="{FF2B5EF4-FFF2-40B4-BE49-F238E27FC236}">
                <a16:creationId xmlns:a16="http://schemas.microsoft.com/office/drawing/2014/main" id="{7CFC8BDD-1513-47E0-AE02-DAFDE1DE1618}"/>
              </a:ext>
            </a:extLst>
          </p:cNvPr>
          <p:cNvSpPr/>
          <p:nvPr/>
        </p:nvSpPr>
        <p:spPr>
          <a:xfrm>
            <a:off x="314215" y="5918594"/>
            <a:ext cx="583200" cy="20424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会　場</a:t>
            </a:r>
          </a:p>
        </p:txBody>
      </p:sp>
      <p:sp>
        <p:nvSpPr>
          <p:cNvPr id="108" name="正方形/長方形 107">
            <a:extLst>
              <a:ext uri="{FF2B5EF4-FFF2-40B4-BE49-F238E27FC236}">
                <a16:creationId xmlns:a16="http://schemas.microsoft.com/office/drawing/2014/main" id="{9C85503C-DE2B-42EC-806C-57509AD3E568}"/>
              </a:ext>
            </a:extLst>
          </p:cNvPr>
          <p:cNvSpPr/>
          <p:nvPr/>
        </p:nvSpPr>
        <p:spPr>
          <a:xfrm>
            <a:off x="1033056" y="5882212"/>
            <a:ext cx="2355419" cy="374461"/>
          </a:xfrm>
          <a:prstGeom prst="rect">
            <a:avLst/>
          </a:prstGeom>
          <a:noFill/>
        </p:spPr>
        <p:txBody>
          <a:bodyPr wrap="square" lIns="91440" tIns="45720" rIns="91440" bIns="45720">
            <a:spAutoFit/>
          </a:bodyPr>
          <a:lstStyle/>
          <a:p>
            <a:pPr>
              <a:lnSpc>
                <a:spcPts val="1100"/>
              </a:lnSpc>
            </a:pPr>
            <a:r>
              <a:rPr kumimoji="1" lang="ja-JP" altLang="en-US" sz="1100" dirty="0">
                <a:latin typeface="ＭＳ Ｐゴシック" panose="020B0600070205080204" pitchFamily="50" charset="-128"/>
                <a:ea typeface="ＭＳ Ｐゴシック" panose="020B0600070205080204" pitchFamily="50" charset="-128"/>
              </a:rPr>
              <a:t>姫路商工会議所 </a:t>
            </a:r>
            <a:endParaRPr kumimoji="1" lang="en-US" altLang="ja-JP" sz="1100" dirty="0">
              <a:latin typeface="ＭＳ Ｐゴシック" panose="020B0600070205080204" pitchFamily="50" charset="-128"/>
              <a:ea typeface="ＭＳ Ｐゴシック" panose="020B0600070205080204" pitchFamily="50" charset="-128"/>
            </a:endParaRPr>
          </a:p>
          <a:p>
            <a:pPr>
              <a:lnSpc>
                <a:spcPts val="1100"/>
              </a:lnSpc>
            </a:pPr>
            <a:r>
              <a:rPr kumimoji="1" lang="ja-JP" altLang="en-US" sz="1100" dirty="0">
                <a:latin typeface="ＭＳ Ｐゴシック" panose="020B0600070205080204" pitchFamily="50" charset="-128"/>
                <a:ea typeface="ＭＳ Ｐゴシック" panose="020B0600070205080204" pitchFamily="50" charset="-128"/>
              </a:rPr>
              <a:t>新館</a:t>
            </a:r>
            <a:r>
              <a:rPr kumimoji="1" lang="en-US" altLang="ja-JP" sz="1100" dirty="0">
                <a:latin typeface="ＭＳ Ｐゴシック" panose="020B0600070205080204" pitchFamily="50" charset="-128"/>
                <a:ea typeface="ＭＳ Ｐゴシック" panose="020B0600070205080204" pitchFamily="50" charset="-128"/>
              </a:rPr>
              <a:t>2</a:t>
            </a:r>
            <a:r>
              <a:rPr kumimoji="1" lang="ja-JP" altLang="en-US" sz="1100" dirty="0">
                <a:latin typeface="ＭＳ Ｐゴシック" panose="020B0600070205080204" pitchFamily="50" charset="-128"/>
                <a:ea typeface="ＭＳ Ｐゴシック" panose="020B0600070205080204" pitchFamily="50" charset="-128"/>
              </a:rPr>
              <a:t>階</a:t>
            </a:r>
            <a:r>
              <a:rPr kumimoji="1" lang="en-US" altLang="ja-JP" sz="1100" dirty="0">
                <a:latin typeface="ＭＳ Ｐゴシック" panose="020B0600070205080204" pitchFamily="50" charset="-128"/>
                <a:ea typeface="ＭＳ Ｐゴシック" panose="020B0600070205080204" pitchFamily="50" charset="-128"/>
              </a:rPr>
              <a:t>201</a:t>
            </a:r>
            <a:r>
              <a:rPr kumimoji="1" lang="ja-JP" altLang="en-US" sz="1100" dirty="0">
                <a:latin typeface="ＭＳ Ｐゴシック" panose="020B0600070205080204" pitchFamily="50" charset="-128"/>
                <a:ea typeface="ＭＳ Ｐゴシック" panose="020B0600070205080204" pitchFamily="50" charset="-128"/>
              </a:rPr>
              <a:t>研修室</a:t>
            </a:r>
            <a:endParaRPr kumimoji="1" lang="ja-JP" altLang="en-US"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114" name="四角形: 角を丸くする 113">
            <a:extLst>
              <a:ext uri="{FF2B5EF4-FFF2-40B4-BE49-F238E27FC236}">
                <a16:creationId xmlns:a16="http://schemas.microsoft.com/office/drawing/2014/main" id="{123E41B3-62F7-4440-9E62-279D7F9CFCEC}"/>
              </a:ext>
            </a:extLst>
          </p:cNvPr>
          <p:cNvSpPr/>
          <p:nvPr/>
        </p:nvSpPr>
        <p:spPr>
          <a:xfrm>
            <a:off x="307445" y="6214210"/>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受講料</a:t>
            </a:r>
          </a:p>
        </p:txBody>
      </p:sp>
      <p:sp>
        <p:nvSpPr>
          <p:cNvPr id="113" name="正方形/長方形 112">
            <a:extLst>
              <a:ext uri="{FF2B5EF4-FFF2-40B4-BE49-F238E27FC236}">
                <a16:creationId xmlns:a16="http://schemas.microsoft.com/office/drawing/2014/main" id="{BA2C5E29-9908-4CD2-907D-9035B62B2771}"/>
              </a:ext>
            </a:extLst>
          </p:cNvPr>
          <p:cNvSpPr/>
          <p:nvPr/>
        </p:nvSpPr>
        <p:spPr>
          <a:xfrm>
            <a:off x="1022166" y="6257781"/>
            <a:ext cx="1918616" cy="233397"/>
          </a:xfrm>
          <a:prstGeom prst="rect">
            <a:avLst/>
          </a:prstGeom>
          <a:noFill/>
        </p:spPr>
        <p:txBody>
          <a:bodyPr wrap="square" lIns="91440" tIns="45720" rIns="91440" bIns="45720">
            <a:spAutoFit/>
          </a:bodyPr>
          <a:lstStyle/>
          <a:p>
            <a:pPr>
              <a:lnSpc>
                <a:spcPts val="1100"/>
              </a:lnSpc>
            </a:pP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15,800</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円</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名</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税込</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p>
        </p:txBody>
      </p:sp>
      <p:sp>
        <p:nvSpPr>
          <p:cNvPr id="119" name="四角形: 角を丸くする 118">
            <a:extLst>
              <a:ext uri="{FF2B5EF4-FFF2-40B4-BE49-F238E27FC236}">
                <a16:creationId xmlns:a16="http://schemas.microsoft.com/office/drawing/2014/main" id="{2CE5A540-E8B7-411D-87A1-F6734731DF9D}"/>
              </a:ext>
            </a:extLst>
          </p:cNvPr>
          <p:cNvSpPr/>
          <p:nvPr/>
        </p:nvSpPr>
        <p:spPr>
          <a:xfrm>
            <a:off x="305219" y="6742500"/>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講　師</a:t>
            </a:r>
          </a:p>
        </p:txBody>
      </p:sp>
      <p:sp>
        <p:nvSpPr>
          <p:cNvPr id="118" name="正方形/長方形 117">
            <a:extLst>
              <a:ext uri="{FF2B5EF4-FFF2-40B4-BE49-F238E27FC236}">
                <a16:creationId xmlns:a16="http://schemas.microsoft.com/office/drawing/2014/main" id="{266222FD-07D9-4421-A670-3A5EF214C19F}"/>
              </a:ext>
            </a:extLst>
          </p:cNvPr>
          <p:cNvSpPr/>
          <p:nvPr/>
        </p:nvSpPr>
        <p:spPr>
          <a:xfrm>
            <a:off x="1044000" y="6698030"/>
            <a:ext cx="1960793" cy="233397"/>
          </a:xfrm>
          <a:prstGeom prst="rect">
            <a:avLst/>
          </a:prstGeom>
          <a:noFill/>
        </p:spPr>
        <p:txBody>
          <a:bodyPr wrap="none" lIns="91440" tIns="45720" rIns="91440" bIns="45720">
            <a:spAutoFit/>
          </a:bodyPr>
          <a:lstStyle/>
          <a:p>
            <a:pPr>
              <a:lnSpc>
                <a:spcPts val="1100"/>
              </a:lnSpc>
            </a:pPr>
            <a:r>
              <a:rPr kumimoji="1" lang="ja-JP" altLang="en-US" sz="800" dirty="0">
                <a:latin typeface="ＭＳ Ｐゴシック" panose="020B0600070205080204" pitchFamily="50" charset="-128"/>
                <a:ea typeface="ＭＳ Ｐゴシック" panose="020B0600070205080204" pitchFamily="50" charset="-128"/>
              </a:rPr>
              <a:t>姫路経営者協会　登録講師　</a:t>
            </a:r>
            <a:r>
              <a:rPr kumimoji="1" lang="ja-JP" altLang="en-US" sz="1100" dirty="0">
                <a:latin typeface="ＭＳ Ｐゴシック" panose="020B0600070205080204" pitchFamily="50" charset="-128"/>
                <a:ea typeface="ＭＳ Ｐゴシック" panose="020B0600070205080204" pitchFamily="50" charset="-128"/>
              </a:rPr>
              <a:t>堤 好美 </a:t>
            </a:r>
            <a:endParaRPr kumimoji="1" lang="en-US" altLang="ja-JP" sz="1100" dirty="0">
              <a:latin typeface="ＭＳ Ｐゴシック" panose="020B0600070205080204" pitchFamily="50" charset="-128"/>
              <a:ea typeface="ＭＳ Ｐゴシック" panose="020B0600070205080204" pitchFamily="50" charset="-128"/>
            </a:endParaRPr>
          </a:p>
        </p:txBody>
      </p:sp>
      <p:sp>
        <p:nvSpPr>
          <p:cNvPr id="124" name="四角形: 角を丸くする 123">
            <a:extLst>
              <a:ext uri="{FF2B5EF4-FFF2-40B4-BE49-F238E27FC236}">
                <a16:creationId xmlns:a16="http://schemas.microsoft.com/office/drawing/2014/main" id="{C8B5A734-5E59-4E2B-A221-75E6185EAB40}"/>
              </a:ext>
            </a:extLst>
          </p:cNvPr>
          <p:cNvSpPr/>
          <p:nvPr/>
        </p:nvSpPr>
        <p:spPr>
          <a:xfrm>
            <a:off x="310110" y="6483567"/>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定　員</a:t>
            </a:r>
          </a:p>
        </p:txBody>
      </p:sp>
      <p:sp>
        <p:nvSpPr>
          <p:cNvPr id="123" name="正方形/長方形 122">
            <a:extLst>
              <a:ext uri="{FF2B5EF4-FFF2-40B4-BE49-F238E27FC236}">
                <a16:creationId xmlns:a16="http://schemas.microsoft.com/office/drawing/2014/main" id="{47674C45-4BE7-4F4E-B3CF-7C5822F62E66}"/>
              </a:ext>
            </a:extLst>
          </p:cNvPr>
          <p:cNvSpPr/>
          <p:nvPr/>
        </p:nvSpPr>
        <p:spPr>
          <a:xfrm>
            <a:off x="1040971" y="6482405"/>
            <a:ext cx="982961" cy="233397"/>
          </a:xfrm>
          <a:prstGeom prst="rect">
            <a:avLst/>
          </a:prstGeom>
          <a:noFill/>
        </p:spPr>
        <p:txBody>
          <a:bodyPr wrap="none" lIns="91440" tIns="45720" rIns="91440" bIns="45720">
            <a:spAutoFit/>
          </a:bodyPr>
          <a:lstStyle/>
          <a:p>
            <a:pPr>
              <a:lnSpc>
                <a:spcPts val="1100"/>
              </a:lnSpc>
            </a:pPr>
            <a:r>
              <a:rPr kumimoji="1" lang="ja-JP" altLang="en-US" sz="1100" dirty="0">
                <a:latin typeface="ＭＳ Ｐゴシック" panose="020B0600070205080204" pitchFamily="50" charset="-128"/>
                <a:ea typeface="ＭＳ Ｐゴシック" panose="020B0600070205080204" pitchFamily="50" charset="-128"/>
              </a:rPr>
              <a:t>各日程　</a:t>
            </a:r>
            <a:r>
              <a:rPr kumimoji="1" lang="en-US" altLang="ja-JP" sz="1100" dirty="0">
                <a:latin typeface="ＭＳ Ｐゴシック" panose="020B0600070205080204" pitchFamily="50" charset="-128"/>
                <a:ea typeface="ＭＳ Ｐゴシック" panose="020B0600070205080204" pitchFamily="50" charset="-128"/>
              </a:rPr>
              <a:t>25</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名</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129" name="四角形: 角を丸くする 128">
            <a:extLst>
              <a:ext uri="{FF2B5EF4-FFF2-40B4-BE49-F238E27FC236}">
                <a16:creationId xmlns:a16="http://schemas.microsoft.com/office/drawing/2014/main" id="{4179AC62-4214-4F48-844B-3E0AA052293C}"/>
              </a:ext>
            </a:extLst>
          </p:cNvPr>
          <p:cNvSpPr/>
          <p:nvPr/>
        </p:nvSpPr>
        <p:spPr>
          <a:xfrm>
            <a:off x="3393366" y="5493000"/>
            <a:ext cx="3035194" cy="328320"/>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400" b="1" kern="100" dirty="0">
                <a:solidFill>
                  <a:srgbClr val="000000"/>
                </a:solidFill>
                <a:latin typeface="+mn-ea"/>
                <a:cs typeface="Times New Roman" panose="02020603050405020304" pitchFamily="18" charset="0"/>
              </a:rPr>
              <a:t>Ⅳ.IT</a:t>
            </a:r>
            <a:r>
              <a:rPr lang="ja-JP" altLang="en-US" sz="1400" b="1" kern="100" dirty="0">
                <a:solidFill>
                  <a:srgbClr val="000000"/>
                </a:solidFill>
                <a:latin typeface="+mn-ea"/>
                <a:cs typeface="Times New Roman" panose="02020603050405020304" pitchFamily="18" charset="0"/>
              </a:rPr>
              <a:t>マナーとトラブル予防策研修</a:t>
            </a:r>
            <a:endParaRPr lang="en-US" altLang="ja-JP" sz="1400" b="1" kern="100" dirty="0">
              <a:solidFill>
                <a:srgbClr val="000000"/>
              </a:solidFill>
              <a:effectLst/>
              <a:latin typeface="+mn-ea"/>
              <a:cs typeface="Times New Roman" panose="02020603050405020304" pitchFamily="18" charset="0"/>
            </a:endParaRPr>
          </a:p>
        </p:txBody>
      </p:sp>
      <p:sp>
        <p:nvSpPr>
          <p:cNvPr id="139" name="四角形: 角を丸くする 138">
            <a:extLst>
              <a:ext uri="{FF2B5EF4-FFF2-40B4-BE49-F238E27FC236}">
                <a16:creationId xmlns:a16="http://schemas.microsoft.com/office/drawing/2014/main" id="{B6264AD5-6C5A-44C9-94B4-8E5748BA3F26}"/>
              </a:ext>
            </a:extLst>
          </p:cNvPr>
          <p:cNvSpPr/>
          <p:nvPr/>
        </p:nvSpPr>
        <p:spPr>
          <a:xfrm>
            <a:off x="3518349" y="6808609"/>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会　場</a:t>
            </a:r>
          </a:p>
        </p:txBody>
      </p:sp>
      <p:sp>
        <p:nvSpPr>
          <p:cNvPr id="138" name="正方形/長方形 137">
            <a:extLst>
              <a:ext uri="{FF2B5EF4-FFF2-40B4-BE49-F238E27FC236}">
                <a16:creationId xmlns:a16="http://schemas.microsoft.com/office/drawing/2014/main" id="{6149AE6D-2101-4030-968B-53311969E2AC}"/>
              </a:ext>
            </a:extLst>
          </p:cNvPr>
          <p:cNvSpPr/>
          <p:nvPr/>
        </p:nvSpPr>
        <p:spPr>
          <a:xfrm>
            <a:off x="4101545" y="6742156"/>
            <a:ext cx="2355419" cy="374461"/>
          </a:xfrm>
          <a:prstGeom prst="rect">
            <a:avLst/>
          </a:prstGeom>
          <a:noFill/>
        </p:spPr>
        <p:txBody>
          <a:bodyPr wrap="square" lIns="91440" tIns="45720" rIns="91440" bIns="45720">
            <a:spAutoFit/>
          </a:bodyPr>
          <a:lstStyle/>
          <a:p>
            <a:pPr>
              <a:lnSpc>
                <a:spcPts val="1100"/>
              </a:lnSpc>
            </a:pPr>
            <a:r>
              <a:rPr kumimoji="1" lang="ja-JP" altLang="en-US" sz="1100" dirty="0">
                <a:latin typeface="ＭＳ Ｐゴシック" panose="020B0600070205080204" pitchFamily="50" charset="-128"/>
                <a:ea typeface="ＭＳ Ｐゴシック" panose="020B0600070205080204" pitchFamily="50" charset="-128"/>
              </a:rPr>
              <a:t>姫路商工会議所 </a:t>
            </a:r>
            <a:endParaRPr kumimoji="1" lang="en-US" altLang="ja-JP" sz="1100" dirty="0">
              <a:latin typeface="ＭＳ Ｐゴシック" panose="020B0600070205080204" pitchFamily="50" charset="-128"/>
              <a:ea typeface="ＭＳ Ｐゴシック" panose="020B0600070205080204" pitchFamily="50" charset="-128"/>
            </a:endParaRPr>
          </a:p>
          <a:p>
            <a:pPr>
              <a:lnSpc>
                <a:spcPts val="1100"/>
              </a:lnSpc>
            </a:pPr>
            <a:r>
              <a:rPr kumimoji="1" lang="ja-JP" altLang="en-US" sz="1100" dirty="0">
                <a:latin typeface="ＭＳ Ｐゴシック" panose="020B0600070205080204" pitchFamily="50" charset="-128"/>
                <a:ea typeface="ＭＳ Ｐゴシック" panose="020B0600070205080204" pitchFamily="50" charset="-128"/>
              </a:rPr>
              <a:t>新館</a:t>
            </a:r>
            <a:r>
              <a:rPr kumimoji="1" lang="en-US" altLang="ja-JP" sz="1100" dirty="0">
                <a:latin typeface="ＭＳ Ｐゴシック" panose="020B0600070205080204" pitchFamily="50" charset="-128"/>
                <a:ea typeface="ＭＳ Ｐゴシック" panose="020B0600070205080204" pitchFamily="50" charset="-128"/>
              </a:rPr>
              <a:t>2</a:t>
            </a:r>
            <a:r>
              <a:rPr kumimoji="1" lang="ja-JP" altLang="en-US" sz="1100" dirty="0">
                <a:latin typeface="ＭＳ Ｐゴシック" panose="020B0600070205080204" pitchFamily="50" charset="-128"/>
                <a:ea typeface="ＭＳ Ｐゴシック" panose="020B0600070205080204" pitchFamily="50" charset="-128"/>
              </a:rPr>
              <a:t>階</a:t>
            </a:r>
            <a:r>
              <a:rPr kumimoji="1" lang="en-US" altLang="ja-JP" sz="1100" dirty="0">
                <a:latin typeface="ＭＳ Ｐゴシック" panose="020B0600070205080204" pitchFamily="50" charset="-128"/>
                <a:ea typeface="ＭＳ Ｐゴシック" panose="020B0600070205080204" pitchFamily="50" charset="-128"/>
              </a:rPr>
              <a:t>201</a:t>
            </a:r>
            <a:r>
              <a:rPr kumimoji="1" lang="ja-JP" altLang="en-US" sz="1100" dirty="0">
                <a:latin typeface="ＭＳ Ｐゴシック" panose="020B0600070205080204" pitchFamily="50" charset="-128"/>
                <a:ea typeface="ＭＳ Ｐゴシック" panose="020B0600070205080204" pitchFamily="50" charset="-128"/>
              </a:rPr>
              <a:t>研修室</a:t>
            </a:r>
            <a:endParaRPr kumimoji="1" lang="ja-JP" altLang="en-US"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144" name="四角形: 角を丸くする 143">
            <a:extLst>
              <a:ext uri="{FF2B5EF4-FFF2-40B4-BE49-F238E27FC236}">
                <a16:creationId xmlns:a16="http://schemas.microsoft.com/office/drawing/2014/main" id="{1B5BFC84-CF43-43A4-8273-7832DA73CBB1}"/>
              </a:ext>
            </a:extLst>
          </p:cNvPr>
          <p:cNvSpPr/>
          <p:nvPr/>
        </p:nvSpPr>
        <p:spPr>
          <a:xfrm>
            <a:off x="3518349" y="7168609"/>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受講料</a:t>
            </a:r>
          </a:p>
        </p:txBody>
      </p:sp>
      <p:sp>
        <p:nvSpPr>
          <p:cNvPr id="143" name="正方形/長方形 142">
            <a:extLst>
              <a:ext uri="{FF2B5EF4-FFF2-40B4-BE49-F238E27FC236}">
                <a16:creationId xmlns:a16="http://schemas.microsoft.com/office/drawing/2014/main" id="{E2E9C3D9-27A2-4858-83D3-B3A5210FB87E}"/>
              </a:ext>
            </a:extLst>
          </p:cNvPr>
          <p:cNvSpPr/>
          <p:nvPr/>
        </p:nvSpPr>
        <p:spPr>
          <a:xfrm>
            <a:off x="4101545" y="7170712"/>
            <a:ext cx="1918616" cy="233397"/>
          </a:xfrm>
          <a:prstGeom prst="rect">
            <a:avLst/>
          </a:prstGeom>
          <a:noFill/>
        </p:spPr>
        <p:txBody>
          <a:bodyPr wrap="square" lIns="91440" tIns="45720" rIns="91440" bIns="45720">
            <a:spAutoFit/>
          </a:bodyPr>
          <a:lstStyle/>
          <a:p>
            <a:pPr>
              <a:lnSpc>
                <a:spcPts val="1100"/>
              </a:lnSpc>
            </a:pPr>
            <a:r>
              <a:rPr kumimoji="1" lang="en-US" altLang="ja-JP" sz="1100" dirty="0">
                <a:latin typeface="ＭＳ Ｐゴシック" panose="020B0600070205080204" pitchFamily="50" charset="-128"/>
                <a:ea typeface="ＭＳ Ｐゴシック" panose="020B0600070205080204" pitchFamily="50" charset="-128"/>
              </a:rPr>
              <a:t>3,300</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円</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名</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税込</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p>
        </p:txBody>
      </p:sp>
      <p:sp>
        <p:nvSpPr>
          <p:cNvPr id="149" name="四角形: 角を丸くする 148">
            <a:extLst>
              <a:ext uri="{FF2B5EF4-FFF2-40B4-BE49-F238E27FC236}">
                <a16:creationId xmlns:a16="http://schemas.microsoft.com/office/drawing/2014/main" id="{23A4E824-D443-4B28-9801-F44A2700E8D2}"/>
              </a:ext>
            </a:extLst>
          </p:cNvPr>
          <p:cNvSpPr/>
          <p:nvPr/>
        </p:nvSpPr>
        <p:spPr>
          <a:xfrm>
            <a:off x="3518349" y="7835797"/>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講　師</a:t>
            </a:r>
          </a:p>
        </p:txBody>
      </p:sp>
      <p:sp>
        <p:nvSpPr>
          <p:cNvPr id="148" name="正方形/長方形 147">
            <a:extLst>
              <a:ext uri="{FF2B5EF4-FFF2-40B4-BE49-F238E27FC236}">
                <a16:creationId xmlns:a16="http://schemas.microsoft.com/office/drawing/2014/main" id="{C3AB4087-75EA-4A19-B7B4-4ACC8E7FCC81}"/>
              </a:ext>
            </a:extLst>
          </p:cNvPr>
          <p:cNvSpPr/>
          <p:nvPr/>
        </p:nvSpPr>
        <p:spPr>
          <a:xfrm>
            <a:off x="4101545" y="7826991"/>
            <a:ext cx="2125903" cy="233397"/>
          </a:xfrm>
          <a:prstGeom prst="rect">
            <a:avLst/>
          </a:prstGeom>
          <a:noFill/>
        </p:spPr>
        <p:txBody>
          <a:bodyPr wrap="none" lIns="91440" tIns="45720" rIns="91440" bIns="45720">
            <a:spAutoFit/>
          </a:bodyPr>
          <a:lstStyle/>
          <a:p>
            <a:pPr>
              <a:lnSpc>
                <a:spcPts val="1100"/>
              </a:lnSpc>
            </a:pPr>
            <a:r>
              <a:rPr kumimoji="1" lang="ja-JP" altLang="en-US" sz="800" dirty="0">
                <a:latin typeface="ＭＳ Ｐゴシック" panose="020B0600070205080204" pitchFamily="50" charset="-128"/>
                <a:ea typeface="ＭＳ Ｐゴシック" panose="020B0600070205080204" pitchFamily="50" charset="-128"/>
              </a:rPr>
              <a:t>姫路経営者協会　登録講師</a:t>
            </a:r>
            <a:r>
              <a:rPr kumimoji="1" lang="ja-JP" altLang="en-US" sz="1100" dirty="0">
                <a:latin typeface="ＭＳ Ｐゴシック" panose="020B0600070205080204" pitchFamily="50" charset="-128"/>
                <a:ea typeface="ＭＳ Ｐゴシック" panose="020B0600070205080204" pitchFamily="50" charset="-128"/>
              </a:rPr>
              <a:t>　篠原 嘉一 </a:t>
            </a:r>
            <a:endParaRPr kumimoji="1" lang="en-US" altLang="ja-JP" sz="1100" dirty="0">
              <a:latin typeface="ＭＳ Ｐゴシック" panose="020B0600070205080204" pitchFamily="50" charset="-128"/>
              <a:ea typeface="ＭＳ Ｐゴシック" panose="020B0600070205080204" pitchFamily="50" charset="-128"/>
            </a:endParaRPr>
          </a:p>
        </p:txBody>
      </p:sp>
      <p:sp>
        <p:nvSpPr>
          <p:cNvPr id="154" name="四角形: 角を丸くする 153">
            <a:extLst>
              <a:ext uri="{FF2B5EF4-FFF2-40B4-BE49-F238E27FC236}">
                <a16:creationId xmlns:a16="http://schemas.microsoft.com/office/drawing/2014/main" id="{221F3264-81F7-4190-82DB-32B58CFD6DA3}"/>
              </a:ext>
            </a:extLst>
          </p:cNvPr>
          <p:cNvSpPr/>
          <p:nvPr/>
        </p:nvSpPr>
        <p:spPr>
          <a:xfrm>
            <a:off x="3518349" y="7498311"/>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定　員</a:t>
            </a:r>
          </a:p>
        </p:txBody>
      </p:sp>
      <p:sp>
        <p:nvSpPr>
          <p:cNvPr id="153" name="正方形/長方形 152">
            <a:extLst>
              <a:ext uri="{FF2B5EF4-FFF2-40B4-BE49-F238E27FC236}">
                <a16:creationId xmlns:a16="http://schemas.microsoft.com/office/drawing/2014/main" id="{BD2C7347-BC0A-4637-9352-6D2F95EA558F}"/>
              </a:ext>
            </a:extLst>
          </p:cNvPr>
          <p:cNvSpPr/>
          <p:nvPr/>
        </p:nvSpPr>
        <p:spPr>
          <a:xfrm>
            <a:off x="4101545" y="7486554"/>
            <a:ext cx="466794" cy="233397"/>
          </a:xfrm>
          <a:prstGeom prst="rect">
            <a:avLst/>
          </a:prstGeom>
          <a:noFill/>
        </p:spPr>
        <p:txBody>
          <a:bodyPr wrap="none" lIns="91440" tIns="45720" rIns="91440" bIns="45720">
            <a:spAutoFit/>
          </a:bodyPr>
          <a:lstStyle/>
          <a:p>
            <a:pPr>
              <a:lnSpc>
                <a:spcPts val="1100"/>
              </a:lnSpc>
            </a:pP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50</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名</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159" name="四角形: 角を丸くする 158">
            <a:extLst>
              <a:ext uri="{FF2B5EF4-FFF2-40B4-BE49-F238E27FC236}">
                <a16:creationId xmlns:a16="http://schemas.microsoft.com/office/drawing/2014/main" id="{E9E4C4A3-51A3-4830-A37B-62B1FF381417}"/>
              </a:ext>
            </a:extLst>
          </p:cNvPr>
          <p:cNvSpPr/>
          <p:nvPr/>
        </p:nvSpPr>
        <p:spPr>
          <a:xfrm>
            <a:off x="189000" y="703497"/>
            <a:ext cx="1455504" cy="328320"/>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1400" b="1" kern="100" dirty="0">
                <a:solidFill>
                  <a:srgbClr val="000000"/>
                </a:solidFill>
                <a:effectLst/>
                <a:latin typeface="+mn-ea"/>
                <a:cs typeface="Times New Roman" panose="02020603050405020304" pitchFamily="18" charset="0"/>
              </a:rPr>
              <a:t>Ⅰ.</a:t>
            </a:r>
            <a:r>
              <a:rPr lang="ja-JP" altLang="en-US" sz="1400" b="1" kern="100" dirty="0">
                <a:solidFill>
                  <a:srgbClr val="000000"/>
                </a:solidFill>
                <a:effectLst/>
                <a:latin typeface="+mn-ea"/>
                <a:cs typeface="Times New Roman" panose="02020603050405020304" pitchFamily="18" charset="0"/>
              </a:rPr>
              <a:t>合同入社式</a:t>
            </a:r>
            <a:endParaRPr lang="en-US" altLang="ja-JP" sz="1400" b="1" kern="100" dirty="0">
              <a:solidFill>
                <a:srgbClr val="000000"/>
              </a:solidFill>
              <a:effectLst/>
              <a:latin typeface="+mn-ea"/>
              <a:cs typeface="Times New Roman" panose="02020603050405020304" pitchFamily="18" charset="0"/>
            </a:endParaRPr>
          </a:p>
        </p:txBody>
      </p:sp>
      <p:sp>
        <p:nvSpPr>
          <p:cNvPr id="2" name="正方形/長方形 1">
            <a:extLst>
              <a:ext uri="{FF2B5EF4-FFF2-40B4-BE49-F238E27FC236}">
                <a16:creationId xmlns:a16="http://schemas.microsoft.com/office/drawing/2014/main" id="{324FC030-DD91-4A34-963A-A878D31CD4DD}"/>
              </a:ext>
            </a:extLst>
          </p:cNvPr>
          <p:cNvSpPr/>
          <p:nvPr/>
        </p:nvSpPr>
        <p:spPr>
          <a:xfrm>
            <a:off x="3437169" y="5810388"/>
            <a:ext cx="3250694" cy="500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000" u="sng" dirty="0">
                <a:solidFill>
                  <a:schemeClr val="tx1"/>
                </a:solidFill>
                <a:effectLst/>
                <a:latin typeface="+mn-ea"/>
                <a:cs typeface="Times New Roman" panose="02020603050405020304" pitchFamily="18" charset="0"/>
              </a:rPr>
              <a:t>社会人として</a:t>
            </a:r>
            <a:r>
              <a:rPr lang="ja-JP" altLang="en-US" sz="1000" u="sng" dirty="0">
                <a:solidFill>
                  <a:schemeClr val="tx1"/>
                </a:solidFill>
                <a:effectLst/>
                <a:latin typeface="+mn-ea"/>
                <a:cs typeface="Times New Roman" panose="02020603050405020304" pitchFamily="18" charset="0"/>
              </a:rPr>
              <a:t>必要な</a:t>
            </a:r>
            <a:r>
              <a:rPr lang="ja-JP" altLang="en-US" sz="1000" u="sng" dirty="0">
                <a:solidFill>
                  <a:schemeClr val="tx1"/>
                </a:solidFill>
                <a:latin typeface="+mn-ea"/>
                <a:cs typeface="Times New Roman" panose="02020603050405020304" pitchFamily="18" charset="0"/>
              </a:rPr>
              <a:t>コンプライアンス意識を</a:t>
            </a:r>
            <a:endParaRPr lang="en-US" altLang="ja-JP" sz="1000" u="sng" dirty="0">
              <a:solidFill>
                <a:schemeClr val="tx1"/>
              </a:solidFill>
              <a:latin typeface="+mn-ea"/>
              <a:cs typeface="Times New Roman" panose="02020603050405020304" pitchFamily="18" charset="0"/>
            </a:endParaRPr>
          </a:p>
          <a:p>
            <a:r>
              <a:rPr lang="ja-JP" altLang="en-US" sz="1000" u="sng" kern="100" dirty="0">
                <a:solidFill>
                  <a:schemeClr val="tx1"/>
                </a:solidFill>
                <a:latin typeface="+mn-ea"/>
                <a:cs typeface="Times New Roman" panose="02020603050405020304" pitchFamily="18" charset="0"/>
              </a:rPr>
              <a:t>スマートフォンでの実演を通して学べる研修です！</a:t>
            </a:r>
            <a:endParaRPr lang="ja-JP" altLang="ja-JP" sz="1000" u="sng" kern="100" dirty="0">
              <a:solidFill>
                <a:schemeClr val="tx1"/>
              </a:solidFill>
              <a:effectLst/>
              <a:latin typeface="+mn-ea"/>
              <a:cs typeface="Times New Roman" panose="02020603050405020304" pitchFamily="18" charset="0"/>
            </a:endParaRPr>
          </a:p>
        </p:txBody>
      </p:sp>
      <p:sp>
        <p:nvSpPr>
          <p:cNvPr id="160" name="正方形/長方形 159">
            <a:extLst>
              <a:ext uri="{FF2B5EF4-FFF2-40B4-BE49-F238E27FC236}">
                <a16:creationId xmlns:a16="http://schemas.microsoft.com/office/drawing/2014/main" id="{8717E23E-74B6-4097-A55E-68EC69592002}"/>
              </a:ext>
            </a:extLst>
          </p:cNvPr>
          <p:cNvSpPr/>
          <p:nvPr/>
        </p:nvSpPr>
        <p:spPr>
          <a:xfrm>
            <a:off x="403499" y="6127826"/>
            <a:ext cx="2151538" cy="6353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1" name="正方形/長方形 160">
            <a:extLst>
              <a:ext uri="{FF2B5EF4-FFF2-40B4-BE49-F238E27FC236}">
                <a16:creationId xmlns:a16="http://schemas.microsoft.com/office/drawing/2014/main" id="{B97671EA-E89E-40F7-B0AB-DD57E0FDFA5A}"/>
              </a:ext>
            </a:extLst>
          </p:cNvPr>
          <p:cNvSpPr/>
          <p:nvPr/>
        </p:nvSpPr>
        <p:spPr>
          <a:xfrm>
            <a:off x="365480" y="4755009"/>
            <a:ext cx="2937566" cy="4679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u="sng" dirty="0">
                <a:solidFill>
                  <a:schemeClr val="tx1"/>
                </a:solidFill>
              </a:rPr>
              <a:t>社会人に必要なビジネスマナーの基本を</a:t>
            </a:r>
            <a:endParaRPr kumimoji="1" lang="en-US" altLang="ja-JP" sz="1000" u="sng" dirty="0">
              <a:solidFill>
                <a:schemeClr val="tx1"/>
              </a:solidFill>
            </a:endParaRPr>
          </a:p>
          <a:p>
            <a:r>
              <a:rPr kumimoji="1" lang="ja-JP" altLang="en-US" sz="1000" u="sng" dirty="0">
                <a:solidFill>
                  <a:schemeClr val="tx1"/>
                </a:solidFill>
              </a:rPr>
              <a:t>身につけることを目標とした実践（ロープレ）中心の研修です！</a:t>
            </a:r>
          </a:p>
        </p:txBody>
      </p:sp>
      <p:sp>
        <p:nvSpPr>
          <p:cNvPr id="162" name="正方形/長方形 161">
            <a:extLst>
              <a:ext uri="{FF2B5EF4-FFF2-40B4-BE49-F238E27FC236}">
                <a16:creationId xmlns:a16="http://schemas.microsoft.com/office/drawing/2014/main" id="{5C6323D1-3F65-4982-886A-F823BC149F89}"/>
              </a:ext>
            </a:extLst>
          </p:cNvPr>
          <p:cNvSpPr/>
          <p:nvPr/>
        </p:nvSpPr>
        <p:spPr>
          <a:xfrm>
            <a:off x="3462091" y="2123663"/>
            <a:ext cx="3173399" cy="453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u="sng" dirty="0">
                <a:solidFill>
                  <a:schemeClr val="tx1"/>
                </a:solidFill>
                <a:latin typeface="+mn-ea"/>
              </a:rPr>
              <a:t>社会人に必要なビジネスマインドを身につけることを目標とした座学中心の研修です！</a:t>
            </a:r>
          </a:p>
        </p:txBody>
      </p:sp>
      <p:sp>
        <p:nvSpPr>
          <p:cNvPr id="164" name="正方形/長方形 163">
            <a:extLst>
              <a:ext uri="{FF2B5EF4-FFF2-40B4-BE49-F238E27FC236}">
                <a16:creationId xmlns:a16="http://schemas.microsoft.com/office/drawing/2014/main" id="{280A2AA9-82BB-4A61-897B-22D3DECDA917}"/>
              </a:ext>
            </a:extLst>
          </p:cNvPr>
          <p:cNvSpPr/>
          <p:nvPr/>
        </p:nvSpPr>
        <p:spPr>
          <a:xfrm>
            <a:off x="365481" y="1038000"/>
            <a:ext cx="2492990" cy="400110"/>
          </a:xfrm>
          <a:prstGeom prst="rect">
            <a:avLst/>
          </a:prstGeom>
          <a:noFill/>
        </p:spPr>
        <p:txBody>
          <a:bodyPr wrap="none" lIns="91440" tIns="45720" rIns="91440" bIns="45720">
            <a:spAutoFit/>
          </a:bodyPr>
          <a:lstStyle/>
          <a:p>
            <a:r>
              <a:rPr lang="ja-JP" altLang="en-US" sz="1000" u="sng" dirty="0">
                <a:solidFill>
                  <a:schemeClr val="tx1"/>
                </a:solidFill>
                <a:latin typeface="+mn-ea"/>
              </a:rPr>
              <a:t>新入社員の方々の新しい出発の日です </a:t>
            </a:r>
            <a:endParaRPr lang="en-US" altLang="ja-JP" sz="1000" u="sng" dirty="0">
              <a:latin typeface="+mn-ea"/>
            </a:endParaRPr>
          </a:p>
          <a:p>
            <a:r>
              <a:rPr lang="ja-JP" altLang="en-US" sz="1000" u="sng" dirty="0">
                <a:solidFill>
                  <a:schemeClr val="tx1"/>
                </a:solidFill>
                <a:latin typeface="+mn-ea"/>
              </a:rPr>
              <a:t>各企業合同での入社式を行いませんか？</a:t>
            </a:r>
            <a:endParaRPr kumimoji="1" lang="ja-JP" altLang="en-US" sz="1000" u="sng" dirty="0">
              <a:solidFill>
                <a:schemeClr val="tx1"/>
              </a:solidFill>
              <a:latin typeface="+mn-ea"/>
            </a:endParaRPr>
          </a:p>
        </p:txBody>
      </p:sp>
      <p:sp>
        <p:nvSpPr>
          <p:cNvPr id="167" name="正方形/長方形 166">
            <a:extLst>
              <a:ext uri="{FF2B5EF4-FFF2-40B4-BE49-F238E27FC236}">
                <a16:creationId xmlns:a16="http://schemas.microsoft.com/office/drawing/2014/main" id="{31752946-FCB8-4838-9B20-0CCD89C71C29}"/>
              </a:ext>
            </a:extLst>
          </p:cNvPr>
          <p:cNvSpPr/>
          <p:nvPr/>
        </p:nvSpPr>
        <p:spPr>
          <a:xfrm>
            <a:off x="2341030" y="7548819"/>
            <a:ext cx="1039066" cy="369332"/>
          </a:xfrm>
          <a:prstGeom prst="rect">
            <a:avLst/>
          </a:prstGeom>
          <a:noFill/>
        </p:spPr>
        <p:txBody>
          <a:bodyPr wrap="none" lIns="91440" tIns="45720" rIns="91440" bIns="45720">
            <a:spAutoFit/>
          </a:bodyPr>
          <a:lstStyle/>
          <a:p>
            <a:pPr algn="ctr"/>
            <a:r>
              <a:rPr kumimoji="1" lang="en-US" altLang="ja-JP" sz="900" dirty="0">
                <a:latin typeface="ＭＳ Ｐゴシック" panose="020B0600070205080204" pitchFamily="50" charset="-128"/>
                <a:ea typeface="ＭＳ Ｐゴシック" panose="020B0600070205080204" pitchFamily="50" charset="-128"/>
              </a:rPr>
              <a:t>WEB</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からの</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お申込みはこちら</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70" name="正方形/長方形 169">
            <a:extLst>
              <a:ext uri="{FF2B5EF4-FFF2-40B4-BE49-F238E27FC236}">
                <a16:creationId xmlns:a16="http://schemas.microsoft.com/office/drawing/2014/main" id="{855C19BC-90DA-44F0-9D1A-E9D9C1CA4289}"/>
              </a:ext>
            </a:extLst>
          </p:cNvPr>
          <p:cNvSpPr/>
          <p:nvPr/>
        </p:nvSpPr>
        <p:spPr>
          <a:xfrm>
            <a:off x="5370528" y="7463668"/>
            <a:ext cx="1568472" cy="369332"/>
          </a:xfrm>
          <a:prstGeom prst="rect">
            <a:avLst/>
          </a:prstGeom>
          <a:noFill/>
        </p:spPr>
        <p:txBody>
          <a:bodyPr wrap="square" lIns="91440" tIns="45720" rIns="91440" bIns="45720">
            <a:spAutoFit/>
          </a:bodyPr>
          <a:lstStyle/>
          <a:p>
            <a:pPr algn="ctr"/>
            <a:r>
              <a:rPr kumimoji="1" lang="en-US" altLang="ja-JP" sz="900" dirty="0">
                <a:latin typeface="ＭＳ Ｐゴシック" panose="020B0600070205080204" pitchFamily="50" charset="-128"/>
                <a:ea typeface="ＭＳ Ｐゴシック" panose="020B0600070205080204" pitchFamily="50" charset="-128"/>
              </a:rPr>
              <a:t>WEB</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からの</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お申込みはこちら</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73" name="正方形/長方形 172">
            <a:extLst>
              <a:ext uri="{FF2B5EF4-FFF2-40B4-BE49-F238E27FC236}">
                <a16:creationId xmlns:a16="http://schemas.microsoft.com/office/drawing/2014/main" id="{96B960F9-9FD1-47B3-AB3F-3A0F722FD191}"/>
              </a:ext>
            </a:extLst>
          </p:cNvPr>
          <p:cNvSpPr/>
          <p:nvPr/>
        </p:nvSpPr>
        <p:spPr>
          <a:xfrm>
            <a:off x="2339214" y="3721469"/>
            <a:ext cx="1039066" cy="369332"/>
          </a:xfrm>
          <a:prstGeom prst="rect">
            <a:avLst/>
          </a:prstGeom>
          <a:noFill/>
        </p:spPr>
        <p:txBody>
          <a:bodyPr wrap="none" lIns="91440" tIns="45720" rIns="91440" bIns="45720">
            <a:spAutoFit/>
          </a:bodyPr>
          <a:lstStyle/>
          <a:p>
            <a:pPr algn="ctr"/>
            <a:r>
              <a:rPr kumimoji="1" lang="en-US" altLang="ja-JP" sz="900" dirty="0">
                <a:latin typeface="ＭＳ Ｐゴシック" panose="020B0600070205080204" pitchFamily="50" charset="-128"/>
                <a:ea typeface="ＭＳ Ｐゴシック" panose="020B0600070205080204" pitchFamily="50" charset="-128"/>
              </a:rPr>
              <a:t>WEB</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からの</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お申込みはこちら</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sp>
        <p:nvSpPr>
          <p:cNvPr id="5" name="四角形: 角を丸くする 4">
            <a:extLst>
              <a:ext uri="{FF2B5EF4-FFF2-40B4-BE49-F238E27FC236}">
                <a16:creationId xmlns:a16="http://schemas.microsoft.com/office/drawing/2014/main" id="{3A84DF39-2AC5-4D6B-B416-187282D659A0}"/>
              </a:ext>
            </a:extLst>
          </p:cNvPr>
          <p:cNvSpPr/>
          <p:nvPr/>
        </p:nvSpPr>
        <p:spPr>
          <a:xfrm>
            <a:off x="380045" y="2703000"/>
            <a:ext cx="2006899" cy="1546383"/>
          </a:xfrm>
          <a:prstGeom prst="roundRect">
            <a:avLst/>
          </a:prstGeom>
          <a:noFill/>
          <a:ln w="952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b="0" dirty="0">
                <a:solidFill>
                  <a:schemeClr val="tx1"/>
                </a:solidFill>
                <a:latin typeface="+mn-ea"/>
                <a:ea typeface="+mn-ea"/>
              </a:rPr>
              <a:t>【</a:t>
            </a:r>
            <a:r>
              <a:rPr kumimoji="1" lang="ja-JP" altLang="en-US" sz="900" b="0" dirty="0">
                <a:solidFill>
                  <a:schemeClr val="tx1"/>
                </a:solidFill>
                <a:latin typeface="+mn-ea"/>
                <a:ea typeface="+mn-ea"/>
              </a:rPr>
              <a:t>プログラム</a:t>
            </a:r>
            <a:r>
              <a:rPr kumimoji="1" lang="en-US" altLang="ja-JP" sz="900" b="0" dirty="0">
                <a:solidFill>
                  <a:schemeClr val="tx1"/>
                </a:solidFill>
                <a:latin typeface="+mn-ea"/>
                <a:ea typeface="+mn-ea"/>
              </a:rPr>
              <a:t>】</a:t>
            </a:r>
            <a:r>
              <a:rPr kumimoji="1" lang="en-US" altLang="ja-JP" sz="600" b="0" dirty="0">
                <a:solidFill>
                  <a:schemeClr val="tx1"/>
                </a:solidFill>
                <a:latin typeface="+mn-ea"/>
                <a:ea typeface="+mn-ea"/>
              </a:rPr>
              <a:t>※</a:t>
            </a:r>
            <a:r>
              <a:rPr kumimoji="1" lang="ja-JP" altLang="en-US" sz="600" b="0" dirty="0">
                <a:solidFill>
                  <a:schemeClr val="tx1"/>
                </a:solidFill>
                <a:latin typeface="+mn-ea"/>
                <a:ea typeface="+mn-ea"/>
              </a:rPr>
              <a:t>予定</a:t>
            </a:r>
          </a:p>
          <a:p>
            <a:r>
              <a:rPr kumimoji="1" lang="ja-JP" altLang="en-US" sz="900" b="0" dirty="0">
                <a:solidFill>
                  <a:schemeClr val="tx1"/>
                </a:solidFill>
                <a:latin typeface="+mn-ea"/>
                <a:ea typeface="+mn-ea"/>
              </a:rPr>
              <a:t>・新入社員紹介</a:t>
            </a:r>
          </a:p>
          <a:p>
            <a:r>
              <a:rPr kumimoji="1" lang="ja-JP" altLang="en-US" sz="900" b="0" dirty="0">
                <a:solidFill>
                  <a:schemeClr val="tx1"/>
                </a:solidFill>
                <a:latin typeface="+mn-ea"/>
                <a:ea typeface="+mn-ea"/>
              </a:rPr>
              <a:t>・式辞</a:t>
            </a:r>
          </a:p>
          <a:p>
            <a:r>
              <a:rPr kumimoji="1" lang="ja-JP" altLang="en-US" sz="900" b="0" dirty="0">
                <a:solidFill>
                  <a:schemeClr val="tx1"/>
                </a:solidFill>
                <a:latin typeface="+mn-ea"/>
                <a:ea typeface="+mn-ea"/>
              </a:rPr>
              <a:t>・姫路市長からの祝辞</a:t>
            </a:r>
          </a:p>
          <a:p>
            <a:r>
              <a:rPr kumimoji="1" lang="ja-JP" altLang="en-US" sz="900" b="0" dirty="0">
                <a:solidFill>
                  <a:schemeClr val="tx1"/>
                </a:solidFill>
                <a:latin typeface="+mn-ea"/>
                <a:ea typeface="+mn-ea"/>
              </a:rPr>
              <a:t>・先輩社員からの励ましの言葉</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・新入社員による決意の言葉 </a:t>
            </a:r>
          </a:p>
          <a:p>
            <a:r>
              <a:rPr kumimoji="1" lang="ja-JP" altLang="en-US" sz="900" b="0" dirty="0">
                <a:solidFill>
                  <a:schemeClr val="tx1"/>
                </a:solidFill>
                <a:latin typeface="+mn-ea"/>
                <a:ea typeface="+mn-ea"/>
              </a:rPr>
              <a:t>・記念品贈呈</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・記念撮影　</a:t>
            </a:r>
            <a:endParaRPr kumimoji="1" lang="en-US" altLang="ja-JP" sz="900" b="0" dirty="0">
              <a:solidFill>
                <a:schemeClr val="tx1"/>
              </a:solidFill>
              <a:latin typeface="+mn-ea"/>
              <a:ea typeface="+mn-ea"/>
            </a:endParaRPr>
          </a:p>
          <a:p>
            <a:r>
              <a:rPr kumimoji="1" lang="ja-JP" altLang="en-US" sz="900" dirty="0">
                <a:solidFill>
                  <a:schemeClr val="tx1"/>
                </a:solidFill>
                <a:latin typeface="+mn-ea"/>
              </a:rPr>
              <a:t>・講演会</a:t>
            </a:r>
            <a:endParaRPr kumimoji="1" lang="en-US" altLang="ja-JP" sz="900" dirty="0">
              <a:solidFill>
                <a:schemeClr val="tx1"/>
              </a:solidFill>
              <a:latin typeface="+mn-ea"/>
            </a:endParaRPr>
          </a:p>
          <a:p>
            <a:r>
              <a:rPr kumimoji="1" lang="ja-JP" altLang="en-US" sz="900" dirty="0">
                <a:solidFill>
                  <a:schemeClr val="tx1"/>
                </a:solidFill>
                <a:latin typeface="+mn-ea"/>
              </a:rPr>
              <a:t>「 社会人としての心構え」</a:t>
            </a:r>
            <a:r>
              <a:rPr kumimoji="1" lang="en-US" altLang="ja-JP" sz="900" dirty="0">
                <a:solidFill>
                  <a:schemeClr val="tx1"/>
                </a:solidFill>
                <a:latin typeface="+mn-ea"/>
              </a:rPr>
              <a:t>(</a:t>
            </a:r>
            <a:r>
              <a:rPr kumimoji="1" lang="ja-JP" altLang="en-US" sz="900" dirty="0">
                <a:solidFill>
                  <a:schemeClr val="tx1"/>
                </a:solidFill>
                <a:latin typeface="+mn-ea"/>
              </a:rPr>
              <a:t>仮</a:t>
            </a:r>
            <a:r>
              <a:rPr kumimoji="1" lang="en-US" altLang="ja-JP" sz="900" dirty="0">
                <a:solidFill>
                  <a:schemeClr val="tx1"/>
                </a:solidFill>
                <a:latin typeface="+mn-ea"/>
              </a:rPr>
              <a:t>)</a:t>
            </a:r>
          </a:p>
          <a:p>
            <a:r>
              <a:rPr kumimoji="1" lang="ja-JP" altLang="en-US" sz="900" dirty="0">
                <a:solidFill>
                  <a:schemeClr val="tx1"/>
                </a:solidFill>
                <a:latin typeface="+mn-ea"/>
              </a:rPr>
              <a:t>　　　　　　　　　　　　など</a:t>
            </a:r>
            <a:r>
              <a:rPr kumimoji="1" lang="ja-JP" altLang="en-US" sz="900" b="0" dirty="0">
                <a:solidFill>
                  <a:schemeClr val="tx1"/>
                </a:solidFill>
                <a:latin typeface="+mn-ea"/>
                <a:ea typeface="+mn-ea"/>
              </a:rPr>
              <a:t>　</a:t>
            </a:r>
            <a:endParaRPr kumimoji="1" lang="ja-JP" altLang="en-US" sz="900" dirty="0">
              <a:latin typeface="+mn-ea"/>
            </a:endParaRPr>
          </a:p>
        </p:txBody>
      </p:sp>
      <p:sp>
        <p:nvSpPr>
          <p:cNvPr id="156" name="四角形: 角を丸くする 155">
            <a:extLst>
              <a:ext uri="{FF2B5EF4-FFF2-40B4-BE49-F238E27FC236}">
                <a16:creationId xmlns:a16="http://schemas.microsoft.com/office/drawing/2014/main" id="{C550DBC1-14C9-4E7F-8491-BC99D7118BDE}"/>
              </a:ext>
            </a:extLst>
          </p:cNvPr>
          <p:cNvSpPr/>
          <p:nvPr/>
        </p:nvSpPr>
        <p:spPr>
          <a:xfrm>
            <a:off x="376756" y="7040362"/>
            <a:ext cx="1887225" cy="1062638"/>
          </a:xfrm>
          <a:prstGeom prst="roundRect">
            <a:avLst/>
          </a:prstGeom>
          <a:noFill/>
          <a:ln w="952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b="0" dirty="0">
                <a:solidFill>
                  <a:schemeClr val="tx1"/>
                </a:solidFill>
                <a:latin typeface="+mn-ea"/>
                <a:ea typeface="+mn-ea"/>
              </a:rPr>
              <a:t>【</a:t>
            </a:r>
            <a:r>
              <a:rPr kumimoji="1" lang="ja-JP" altLang="en-US" sz="900" b="0" dirty="0">
                <a:solidFill>
                  <a:schemeClr val="tx1"/>
                </a:solidFill>
                <a:latin typeface="+mn-ea"/>
                <a:ea typeface="+mn-ea"/>
              </a:rPr>
              <a:t>カリキュラム</a:t>
            </a:r>
            <a:r>
              <a:rPr kumimoji="1" lang="en-US" altLang="ja-JP" sz="900" b="0" dirty="0">
                <a:solidFill>
                  <a:schemeClr val="tx1"/>
                </a:solidFill>
                <a:latin typeface="+mn-ea"/>
                <a:ea typeface="+mn-ea"/>
              </a:rPr>
              <a:t>】</a:t>
            </a:r>
            <a:r>
              <a:rPr kumimoji="1" lang="en-US" altLang="ja-JP" sz="600" b="0" dirty="0">
                <a:solidFill>
                  <a:schemeClr val="tx1"/>
                </a:solidFill>
                <a:latin typeface="+mn-ea"/>
                <a:ea typeface="+mn-ea"/>
              </a:rPr>
              <a:t>※</a:t>
            </a:r>
            <a:r>
              <a:rPr kumimoji="1" lang="ja-JP" altLang="en-US" sz="600" b="0" dirty="0">
                <a:solidFill>
                  <a:schemeClr val="tx1"/>
                </a:solidFill>
                <a:latin typeface="+mn-ea"/>
                <a:ea typeface="+mn-ea"/>
              </a:rPr>
              <a:t>予定</a:t>
            </a:r>
            <a:endParaRPr kumimoji="1" lang="en-US" altLang="ja-JP" sz="600" b="0" dirty="0">
              <a:solidFill>
                <a:schemeClr val="tx1"/>
              </a:solidFill>
              <a:latin typeface="+mn-ea"/>
              <a:ea typeface="+mn-ea"/>
            </a:endParaRPr>
          </a:p>
          <a:p>
            <a:r>
              <a:rPr kumimoji="1" lang="ja-JP" altLang="en-US" sz="900" b="0" dirty="0">
                <a:solidFill>
                  <a:schemeClr val="tx1"/>
                </a:solidFill>
                <a:latin typeface="+mn-ea"/>
                <a:ea typeface="+mn-ea"/>
              </a:rPr>
              <a:t>・第一印象、笑顔、身だしなみ</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・名刺交換、席次</a:t>
            </a:r>
            <a:r>
              <a:rPr kumimoji="1" lang="ja-JP" altLang="en-US" sz="900" dirty="0">
                <a:solidFill>
                  <a:schemeClr val="tx1"/>
                </a:solidFill>
                <a:latin typeface="+mn-ea"/>
              </a:rPr>
              <a:t>、</a:t>
            </a:r>
            <a:r>
              <a:rPr kumimoji="1" lang="ja-JP" altLang="en-US" sz="900" b="0" dirty="0">
                <a:solidFill>
                  <a:schemeClr val="tx1"/>
                </a:solidFill>
                <a:latin typeface="+mn-ea"/>
                <a:ea typeface="+mn-ea"/>
              </a:rPr>
              <a:t>訪問マナー</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・ビジネスメール</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・敬語の使い方</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・上司、お客様への話し方</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・電話応対実習</a:t>
            </a:r>
            <a:endParaRPr kumimoji="1" lang="en-US" altLang="ja-JP" sz="900" b="0" dirty="0">
              <a:solidFill>
                <a:schemeClr val="tx1"/>
              </a:solidFill>
              <a:latin typeface="+mn-ea"/>
              <a:ea typeface="+mn-ea"/>
            </a:endParaRPr>
          </a:p>
        </p:txBody>
      </p:sp>
      <p:sp>
        <p:nvSpPr>
          <p:cNvPr id="158" name="四角形: 角を丸くする 157">
            <a:extLst>
              <a:ext uri="{FF2B5EF4-FFF2-40B4-BE49-F238E27FC236}">
                <a16:creationId xmlns:a16="http://schemas.microsoft.com/office/drawing/2014/main" id="{1764636D-51FE-4554-993A-48055878B96C}"/>
              </a:ext>
            </a:extLst>
          </p:cNvPr>
          <p:cNvSpPr/>
          <p:nvPr/>
        </p:nvSpPr>
        <p:spPr>
          <a:xfrm>
            <a:off x="3592441" y="4414723"/>
            <a:ext cx="1988666" cy="912374"/>
          </a:xfrm>
          <a:prstGeom prst="roundRect">
            <a:avLst/>
          </a:prstGeom>
          <a:noFill/>
          <a:ln w="952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b="0" dirty="0">
                <a:solidFill>
                  <a:schemeClr val="tx1"/>
                </a:solidFill>
                <a:latin typeface="+mn-ea"/>
                <a:ea typeface="+mn-ea"/>
              </a:rPr>
              <a:t>【</a:t>
            </a:r>
            <a:r>
              <a:rPr kumimoji="1" lang="ja-JP" altLang="en-US" sz="900" b="0" dirty="0">
                <a:solidFill>
                  <a:schemeClr val="tx1"/>
                </a:solidFill>
                <a:latin typeface="+mn-ea"/>
                <a:ea typeface="+mn-ea"/>
              </a:rPr>
              <a:t>カリキュラム</a:t>
            </a:r>
            <a:r>
              <a:rPr kumimoji="1" lang="en-US" altLang="ja-JP" sz="900" b="0" dirty="0">
                <a:solidFill>
                  <a:schemeClr val="tx1"/>
                </a:solidFill>
                <a:latin typeface="+mn-ea"/>
                <a:ea typeface="+mn-ea"/>
              </a:rPr>
              <a:t>】</a:t>
            </a:r>
            <a:r>
              <a:rPr kumimoji="1" lang="en-US" altLang="ja-JP" sz="600" b="0" dirty="0">
                <a:solidFill>
                  <a:schemeClr val="tx1"/>
                </a:solidFill>
                <a:latin typeface="+mn-ea"/>
                <a:ea typeface="+mn-ea"/>
              </a:rPr>
              <a:t>※</a:t>
            </a:r>
            <a:r>
              <a:rPr kumimoji="1" lang="ja-JP" altLang="en-US" sz="600" b="0" dirty="0">
                <a:solidFill>
                  <a:schemeClr val="tx1"/>
                </a:solidFill>
                <a:latin typeface="+mn-ea"/>
                <a:ea typeface="+mn-ea"/>
              </a:rPr>
              <a:t>予定</a:t>
            </a:r>
            <a:endParaRPr kumimoji="1" lang="en-US" altLang="ja-JP" sz="600" b="0" dirty="0">
              <a:solidFill>
                <a:schemeClr val="tx1"/>
              </a:solidFill>
              <a:latin typeface="+mn-ea"/>
              <a:ea typeface="+mn-ea"/>
            </a:endParaRPr>
          </a:p>
          <a:p>
            <a:r>
              <a:rPr kumimoji="1" lang="ja-JP" altLang="en-US" sz="900" b="0" dirty="0">
                <a:solidFill>
                  <a:schemeClr val="tx1"/>
                </a:solidFill>
                <a:latin typeface="+mn-ea"/>
                <a:ea typeface="+mn-ea"/>
              </a:rPr>
              <a:t>・社会人としての基本的な考え方</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・指示の受け方、報連相</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・仕事がしやすい人間関係を</a:t>
            </a:r>
            <a:endParaRPr kumimoji="1" lang="en-US" altLang="ja-JP" sz="900" b="0" dirty="0">
              <a:solidFill>
                <a:schemeClr val="tx1"/>
              </a:solidFill>
              <a:latin typeface="+mn-ea"/>
              <a:ea typeface="+mn-ea"/>
            </a:endParaRPr>
          </a:p>
          <a:p>
            <a:r>
              <a:rPr kumimoji="1" lang="ja-JP" altLang="en-US" sz="900" b="0" dirty="0">
                <a:solidFill>
                  <a:schemeClr val="tx1"/>
                </a:solidFill>
                <a:latin typeface="+mn-ea"/>
                <a:ea typeface="+mn-ea"/>
              </a:rPr>
              <a:t>　構築するには</a:t>
            </a:r>
          </a:p>
        </p:txBody>
      </p:sp>
      <p:sp>
        <p:nvSpPr>
          <p:cNvPr id="105" name="四角形: 角を丸くする 104">
            <a:extLst>
              <a:ext uri="{FF2B5EF4-FFF2-40B4-BE49-F238E27FC236}">
                <a16:creationId xmlns:a16="http://schemas.microsoft.com/office/drawing/2014/main" id="{38734253-B3F2-4376-B274-11309968ACE3}"/>
              </a:ext>
            </a:extLst>
          </p:cNvPr>
          <p:cNvSpPr/>
          <p:nvPr/>
        </p:nvSpPr>
        <p:spPr>
          <a:xfrm>
            <a:off x="3518349" y="6339334"/>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日　時</a:t>
            </a:r>
          </a:p>
        </p:txBody>
      </p:sp>
      <p:sp>
        <p:nvSpPr>
          <p:cNvPr id="107" name="正方形/長方形 106">
            <a:extLst>
              <a:ext uri="{FF2B5EF4-FFF2-40B4-BE49-F238E27FC236}">
                <a16:creationId xmlns:a16="http://schemas.microsoft.com/office/drawing/2014/main" id="{A5221F4D-9DC0-4FB9-A1E1-95BF29FF623F}"/>
              </a:ext>
            </a:extLst>
          </p:cNvPr>
          <p:cNvSpPr/>
          <p:nvPr/>
        </p:nvSpPr>
        <p:spPr>
          <a:xfrm>
            <a:off x="4101544" y="6258611"/>
            <a:ext cx="2275057" cy="338554"/>
          </a:xfrm>
          <a:prstGeom prst="rect">
            <a:avLst/>
          </a:prstGeom>
          <a:noFill/>
        </p:spPr>
        <p:txBody>
          <a:bodyPr wrap="square" lIns="91440" tIns="45720" rIns="91440" bIns="45720">
            <a:spAutoFit/>
          </a:bodyPr>
          <a:lstStyle/>
          <a:p>
            <a:r>
              <a:rPr kumimoji="1" lang="ja-JP" altLang="en-US" sz="1600" b="1" dirty="0">
                <a:latin typeface="ＭＳ Ｐゴシック" panose="020B0600070205080204" pitchFamily="50" charset="-128"/>
                <a:ea typeface="ＭＳ Ｐゴシック" panose="020B0600070205080204" pitchFamily="50" charset="-128"/>
              </a:rPr>
              <a:t>５</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月</a:t>
            </a:r>
            <a:r>
              <a:rPr kumimoji="1" lang="ja-JP" altLang="en-US" sz="1600" b="1" dirty="0">
                <a:latin typeface="ＭＳ Ｐゴシック" panose="020B0600070205080204" pitchFamily="50" charset="-128"/>
                <a:ea typeface="ＭＳ Ｐゴシック" panose="020B0600070205080204" pitchFamily="50" charset="-128"/>
              </a:rPr>
              <a:t>１５</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日（</a:t>
            </a:r>
            <a:r>
              <a:rPr kumimoji="1" lang="ja-JP" altLang="en-US" sz="1000" b="1" dirty="0">
                <a:latin typeface="ＭＳ Ｐゴシック" panose="020B0600070205080204" pitchFamily="50" charset="-128"/>
                <a:ea typeface="ＭＳ Ｐゴシック" panose="020B0600070205080204" pitchFamily="50" charset="-128"/>
              </a:rPr>
              <a:t>金</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050" b="1" dirty="0">
                <a:solidFill>
                  <a:schemeClr val="tx1"/>
                </a:solidFill>
                <a:latin typeface="ＭＳ Ｐゴシック" panose="020B0600070205080204" pitchFamily="50" charset="-128"/>
                <a:ea typeface="ＭＳ Ｐゴシック" panose="020B0600070205080204" pitchFamily="50" charset="-128"/>
              </a:rPr>
              <a:t>１４：００～１５</a:t>
            </a:r>
            <a:r>
              <a:rPr kumimoji="1" lang="ja-JP" altLang="en-US" sz="1050" b="1" dirty="0">
                <a:latin typeface="ＭＳ Ｐゴシック" panose="020B0600070205080204" pitchFamily="50" charset="-128"/>
                <a:ea typeface="ＭＳ Ｐゴシック" panose="020B0600070205080204" pitchFamily="50" charset="-128"/>
              </a:rPr>
              <a:t>：</a:t>
            </a:r>
            <a:r>
              <a:rPr kumimoji="1" lang="ja-JP" altLang="en-US" sz="1050" b="1" dirty="0">
                <a:solidFill>
                  <a:schemeClr val="tx1"/>
                </a:solidFill>
                <a:latin typeface="ＭＳ Ｐゴシック" panose="020B0600070205080204" pitchFamily="50" charset="-128"/>
                <a:ea typeface="ＭＳ Ｐゴシック" panose="020B0600070205080204" pitchFamily="50" charset="-128"/>
              </a:rPr>
              <a:t>３０</a:t>
            </a:r>
            <a:endParaRPr kumimoji="1" lang="en-US" altLang="ja-JP" sz="1050" b="1" dirty="0">
              <a:solidFill>
                <a:schemeClr val="tx1"/>
              </a:solidFill>
              <a:latin typeface="ＭＳ Ｐゴシック" panose="020B0600070205080204" pitchFamily="50" charset="-128"/>
              <a:ea typeface="ＭＳ Ｐゴシック" panose="020B0600070205080204" pitchFamily="50" charset="-128"/>
            </a:endParaRPr>
          </a:p>
        </p:txBody>
      </p:sp>
      <p:sp>
        <p:nvSpPr>
          <p:cNvPr id="8" name="正方形/長方形 7">
            <a:extLst>
              <a:ext uri="{FF2B5EF4-FFF2-40B4-BE49-F238E27FC236}">
                <a16:creationId xmlns:a16="http://schemas.microsoft.com/office/drawing/2014/main" id="{ABE0684A-2913-4F05-B1D5-373AC42DB223}"/>
              </a:ext>
            </a:extLst>
          </p:cNvPr>
          <p:cNvSpPr/>
          <p:nvPr/>
        </p:nvSpPr>
        <p:spPr>
          <a:xfrm>
            <a:off x="5673513" y="9672305"/>
            <a:ext cx="902811" cy="215444"/>
          </a:xfrm>
          <a:prstGeom prst="rect">
            <a:avLst/>
          </a:prstGeom>
          <a:noFill/>
          <a:ln>
            <a:noFill/>
          </a:ln>
        </p:spPr>
        <p:txBody>
          <a:bodyPr wrap="none" lIns="91440" tIns="45720" rIns="91440" bIns="45720">
            <a:spAutoFit/>
          </a:bodyPr>
          <a:lstStyle/>
          <a:p>
            <a:pPr algn="ctr"/>
            <a:r>
              <a:rPr lang="ja-JP" altLang="en-US" sz="800" b="1" dirty="0">
                <a:ln w="0"/>
              </a:rPr>
              <a:t>申込書は裏面へ</a:t>
            </a:r>
            <a:endParaRPr lang="ja-JP" altLang="en-US" sz="800" b="1" cap="none" spc="0" dirty="0">
              <a:ln w="0"/>
              <a:solidFill>
                <a:schemeClr val="tx1"/>
              </a:solidFill>
            </a:endParaRPr>
          </a:p>
        </p:txBody>
      </p:sp>
      <p:sp>
        <p:nvSpPr>
          <p:cNvPr id="10" name="矢印: 右 9">
            <a:extLst>
              <a:ext uri="{FF2B5EF4-FFF2-40B4-BE49-F238E27FC236}">
                <a16:creationId xmlns:a16="http://schemas.microsoft.com/office/drawing/2014/main" id="{6012ADED-E4AA-4E76-B9AB-959C1F77C29E}"/>
              </a:ext>
            </a:extLst>
          </p:cNvPr>
          <p:cNvSpPr/>
          <p:nvPr/>
        </p:nvSpPr>
        <p:spPr>
          <a:xfrm>
            <a:off x="6523740" y="9726233"/>
            <a:ext cx="220282" cy="100881"/>
          </a:xfrm>
          <a:prstGeom prst="rightArrow">
            <a:avLst>
              <a:gd name="adj1" fmla="val 33854"/>
              <a:gd name="adj2" fmla="val 94399"/>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QR コード&#10;&#10;自動的に生成された説明">
            <a:extLst>
              <a:ext uri="{FF2B5EF4-FFF2-40B4-BE49-F238E27FC236}">
                <a16:creationId xmlns:a16="http://schemas.microsoft.com/office/drawing/2014/main" id="{6D1A7BAA-7CDB-47C6-A367-93E8CF67E4CB}"/>
              </a:ext>
            </a:extLst>
          </p:cNvPr>
          <p:cNvPicPr>
            <a:picLocks noChangeAspect="1"/>
          </p:cNvPicPr>
          <p:nvPr/>
        </p:nvPicPr>
        <p:blipFill>
          <a:blip r:embed="rId2"/>
          <a:stretch>
            <a:fillRect/>
          </a:stretch>
        </p:blipFill>
        <p:spPr>
          <a:xfrm>
            <a:off x="2559588" y="3153000"/>
            <a:ext cx="562835" cy="562835"/>
          </a:xfrm>
          <a:prstGeom prst="rect">
            <a:avLst/>
          </a:prstGeom>
        </p:spPr>
      </p:pic>
      <p:pic>
        <p:nvPicPr>
          <p:cNvPr id="1026" name="Picture 2">
            <a:extLst>
              <a:ext uri="{FF2B5EF4-FFF2-40B4-BE49-F238E27FC236}">
                <a16:creationId xmlns:a16="http://schemas.microsoft.com/office/drawing/2014/main" id="{F29166E2-399E-4FC2-990D-3D909F636A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1245" y="4264321"/>
            <a:ext cx="527314" cy="52731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D474FF56-CDD7-49A5-B443-FB1A670746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3311" y="7076107"/>
            <a:ext cx="525094" cy="525094"/>
          </a:xfrm>
          <a:prstGeom prst="rect">
            <a:avLst/>
          </a:prstGeom>
          <a:noFill/>
          <a:extLst>
            <a:ext uri="{909E8E84-426E-40DD-AFC4-6F175D3DCCD1}">
              <a14:hiddenFill xmlns:a14="http://schemas.microsoft.com/office/drawing/2010/main">
                <a:solidFill>
                  <a:srgbClr val="FFFFFF"/>
                </a:solidFill>
              </a14:hiddenFill>
            </a:ext>
          </a:extLst>
        </p:spPr>
      </p:pic>
      <p:pic>
        <p:nvPicPr>
          <p:cNvPr id="22" name="図 21" descr="QR コード&#10;&#10;自動的に生成された説明">
            <a:extLst>
              <a:ext uri="{FF2B5EF4-FFF2-40B4-BE49-F238E27FC236}">
                <a16:creationId xmlns:a16="http://schemas.microsoft.com/office/drawing/2014/main" id="{57F7988B-93BD-4E03-8AAF-3D8BBE56CFE8}"/>
              </a:ext>
            </a:extLst>
          </p:cNvPr>
          <p:cNvPicPr>
            <a:picLocks noChangeAspect="1"/>
          </p:cNvPicPr>
          <p:nvPr/>
        </p:nvPicPr>
        <p:blipFill>
          <a:blip r:embed="rId5"/>
          <a:stretch>
            <a:fillRect/>
          </a:stretch>
        </p:blipFill>
        <p:spPr>
          <a:xfrm>
            <a:off x="5928137" y="6997612"/>
            <a:ext cx="495681" cy="495681"/>
          </a:xfrm>
          <a:prstGeom prst="rect">
            <a:avLst/>
          </a:prstGeom>
        </p:spPr>
      </p:pic>
      <p:sp>
        <p:nvSpPr>
          <p:cNvPr id="84" name="四角形: 角を丸くする 83">
            <a:extLst>
              <a:ext uri="{FF2B5EF4-FFF2-40B4-BE49-F238E27FC236}">
                <a16:creationId xmlns:a16="http://schemas.microsoft.com/office/drawing/2014/main" id="{D8FC88D5-0402-4EB1-8DC1-A34021DB3B55}"/>
              </a:ext>
            </a:extLst>
          </p:cNvPr>
          <p:cNvSpPr/>
          <p:nvPr/>
        </p:nvSpPr>
        <p:spPr>
          <a:xfrm>
            <a:off x="189000" y="8269680"/>
            <a:ext cx="2864526" cy="328320"/>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685800" rtl="0" eaLnBrk="1" fontAlgn="auto" latinLnBrk="0" hangingPunct="1">
              <a:lnSpc>
                <a:spcPct val="100000"/>
              </a:lnSpc>
              <a:spcBef>
                <a:spcPts val="0"/>
              </a:spcBef>
              <a:spcAft>
                <a:spcPts val="0"/>
              </a:spcAft>
              <a:buClrTx/>
              <a:buSzTx/>
              <a:buFontTx/>
              <a:buNone/>
              <a:tabLst/>
              <a:defRPr/>
            </a:pPr>
            <a:r>
              <a:rPr lang="en-US" altLang="ja-JP" sz="1400" b="1" kern="100" dirty="0">
                <a:solidFill>
                  <a:srgbClr val="000000"/>
                </a:solidFill>
                <a:latin typeface="+mn-ea"/>
                <a:cs typeface="Times New Roman" panose="02020603050405020304" pitchFamily="18" charset="0"/>
              </a:rPr>
              <a:t>Ⅴ.</a:t>
            </a:r>
            <a:r>
              <a:rPr lang="ja-JP" altLang="en-US" sz="1400" b="1" kern="100" dirty="0">
                <a:solidFill>
                  <a:srgbClr val="000000"/>
                </a:solidFill>
                <a:latin typeface="+mn-ea"/>
                <a:cs typeface="Times New Roman" panose="02020603050405020304" pitchFamily="18" charset="0"/>
              </a:rPr>
              <a:t>新入社員フォローアップ研修</a:t>
            </a:r>
            <a:endParaRPr lang="en-US" altLang="ja-JP" sz="1400" b="1" kern="100" dirty="0">
              <a:solidFill>
                <a:srgbClr val="000000"/>
              </a:solidFill>
              <a:effectLst/>
              <a:latin typeface="+mn-ea"/>
              <a:cs typeface="Times New Roman" panose="02020603050405020304" pitchFamily="18" charset="0"/>
            </a:endParaRPr>
          </a:p>
        </p:txBody>
      </p:sp>
      <p:sp>
        <p:nvSpPr>
          <p:cNvPr id="78" name="正方形/長方形 77">
            <a:extLst>
              <a:ext uri="{FF2B5EF4-FFF2-40B4-BE49-F238E27FC236}">
                <a16:creationId xmlns:a16="http://schemas.microsoft.com/office/drawing/2014/main" id="{500E0B05-E327-445D-AE54-7D07870B1202}"/>
              </a:ext>
            </a:extLst>
          </p:cNvPr>
          <p:cNvSpPr/>
          <p:nvPr/>
        </p:nvSpPr>
        <p:spPr>
          <a:xfrm>
            <a:off x="365480" y="8508000"/>
            <a:ext cx="6158259" cy="4679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u="sng" dirty="0">
                <a:solidFill>
                  <a:schemeClr val="tx1"/>
                </a:solidFill>
              </a:rPr>
              <a:t>入社半年を振り返り、課題や改善点、求められる役割を再確認し、ブラッシュアップを行う研修です！</a:t>
            </a:r>
          </a:p>
        </p:txBody>
      </p:sp>
      <p:sp>
        <p:nvSpPr>
          <p:cNvPr id="80" name="四角形: 角を丸くする 79">
            <a:extLst>
              <a:ext uri="{FF2B5EF4-FFF2-40B4-BE49-F238E27FC236}">
                <a16:creationId xmlns:a16="http://schemas.microsoft.com/office/drawing/2014/main" id="{0705D366-B0E1-421B-B6C5-1D52C56A2C1F}"/>
              </a:ext>
            </a:extLst>
          </p:cNvPr>
          <p:cNvSpPr/>
          <p:nvPr/>
        </p:nvSpPr>
        <p:spPr>
          <a:xfrm>
            <a:off x="473317" y="8973706"/>
            <a:ext cx="583200" cy="1872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日　程</a:t>
            </a:r>
          </a:p>
        </p:txBody>
      </p:sp>
      <p:sp>
        <p:nvSpPr>
          <p:cNvPr id="83" name="正方形/長方形 82">
            <a:extLst>
              <a:ext uri="{FF2B5EF4-FFF2-40B4-BE49-F238E27FC236}">
                <a16:creationId xmlns:a16="http://schemas.microsoft.com/office/drawing/2014/main" id="{C18B9240-E641-4C55-91AB-1B94FDACD4F0}"/>
              </a:ext>
            </a:extLst>
          </p:cNvPr>
          <p:cNvSpPr/>
          <p:nvPr/>
        </p:nvSpPr>
        <p:spPr>
          <a:xfrm>
            <a:off x="397924" y="9169775"/>
            <a:ext cx="3978039" cy="500137"/>
          </a:xfrm>
          <a:prstGeom prst="rect">
            <a:avLst/>
          </a:prstGeom>
          <a:noFill/>
        </p:spPr>
        <p:txBody>
          <a:bodyPr wrap="square" lIns="91440" tIns="45720" rIns="91440" bIns="45720">
            <a:spAutoFit/>
          </a:bodyPr>
          <a:lstStyle/>
          <a:p>
            <a:r>
              <a:rPr kumimoji="1" lang="ja-JP" altLang="en-US" sz="1600" b="1" dirty="0">
                <a:latin typeface="ＭＳ Ｐゴシック" panose="020B0600070205080204" pitchFamily="50" charset="-128"/>
                <a:ea typeface="ＭＳ Ｐゴシック" panose="020B0600070205080204" pitchFamily="50" charset="-128"/>
              </a:rPr>
              <a:t>１０</a:t>
            </a:r>
            <a:r>
              <a:rPr kumimoji="1" lang="ja-JP" altLang="en-US" sz="1000" b="1" dirty="0">
                <a:latin typeface="ＭＳ Ｐゴシック" panose="020B0600070205080204" pitchFamily="50" charset="-128"/>
                <a:ea typeface="ＭＳ Ｐゴシック" panose="020B0600070205080204" pitchFamily="50" charset="-128"/>
              </a:rPr>
              <a:t>月</a:t>
            </a:r>
            <a:r>
              <a:rPr kumimoji="1" lang="ja-JP" altLang="en-US" sz="1600" b="1" dirty="0">
                <a:latin typeface="ＭＳ Ｐゴシック" panose="020B0600070205080204" pitchFamily="50" charset="-128"/>
                <a:ea typeface="ＭＳ Ｐゴシック" panose="020B0600070205080204" pitchFamily="50" charset="-128"/>
              </a:rPr>
              <a:t>７</a:t>
            </a:r>
            <a:r>
              <a:rPr kumimoji="1" lang="ja-JP" altLang="en-US" sz="1000" b="1" dirty="0">
                <a:latin typeface="ＭＳ Ｐゴシック" panose="020B0600070205080204" pitchFamily="50" charset="-128"/>
                <a:ea typeface="ＭＳ Ｐゴシック" panose="020B0600070205080204" pitchFamily="50" charset="-128"/>
              </a:rPr>
              <a:t>日（水）、</a:t>
            </a:r>
            <a:r>
              <a:rPr kumimoji="1" lang="ja-JP" altLang="en-US" sz="1600" b="1" dirty="0">
                <a:latin typeface="ＭＳ Ｐゴシック" panose="020B0600070205080204" pitchFamily="50" charset="-128"/>
                <a:ea typeface="ＭＳ Ｐゴシック" panose="020B0600070205080204" pitchFamily="50" charset="-128"/>
              </a:rPr>
              <a:t> ２１</a:t>
            </a:r>
            <a:r>
              <a:rPr kumimoji="1" lang="ja-JP" altLang="en-US" sz="1000" b="1" dirty="0">
                <a:latin typeface="ＭＳ Ｐゴシック" panose="020B0600070205080204" pitchFamily="50" charset="-128"/>
                <a:ea typeface="ＭＳ Ｐゴシック" panose="020B0600070205080204" pitchFamily="50" charset="-128"/>
              </a:rPr>
              <a:t>日（水） </a:t>
            </a:r>
            <a:endParaRPr kumimoji="1" lang="en-US" altLang="ja-JP" sz="1000" b="1" dirty="0">
              <a:latin typeface="ＭＳ Ｐゴシック" panose="020B0600070205080204" pitchFamily="50" charset="-128"/>
              <a:ea typeface="ＭＳ Ｐゴシック" panose="020B0600070205080204" pitchFamily="50" charset="-128"/>
            </a:endParaRPr>
          </a:p>
          <a:p>
            <a:r>
              <a:rPr kumimoji="1" lang="ja-JP" altLang="en-US" sz="900" b="1" dirty="0">
                <a:latin typeface="ＭＳ Ｐゴシック" panose="020B0600070205080204" pitchFamily="50" charset="-128"/>
                <a:ea typeface="ＭＳ Ｐゴシック" panose="020B0600070205080204" pitchFamily="50" charset="-128"/>
              </a:rPr>
              <a:t>                いずれも</a:t>
            </a:r>
            <a:r>
              <a:rPr kumimoji="1" lang="ja-JP" altLang="en-US" sz="1000" b="1" dirty="0">
                <a:latin typeface="ＭＳ Ｐゴシック" panose="020B0600070205080204" pitchFamily="50" charset="-128"/>
                <a:ea typeface="ＭＳ Ｐゴシック" panose="020B0600070205080204" pitchFamily="50" charset="-128"/>
              </a:rPr>
              <a:t>　</a:t>
            </a:r>
            <a:r>
              <a:rPr kumimoji="1" lang="ja-JP" altLang="en-US" sz="1050" b="1" dirty="0">
                <a:latin typeface="ＭＳ Ｐゴシック" panose="020B0600070205080204" pitchFamily="50" charset="-128"/>
                <a:ea typeface="ＭＳ Ｐゴシック" panose="020B0600070205080204" pitchFamily="50" charset="-128"/>
              </a:rPr>
              <a:t>９：３０～１７：００</a:t>
            </a:r>
            <a:endParaRPr kumimoji="1" lang="en-US" altLang="ja-JP" sz="1400" b="1" dirty="0">
              <a:solidFill>
                <a:schemeClr val="tx1"/>
              </a:solidFill>
              <a:latin typeface="ＭＳ Ｐゴシック" panose="020B0600070205080204" pitchFamily="50" charset="-128"/>
              <a:ea typeface="ＭＳ Ｐゴシック" panose="020B0600070205080204" pitchFamily="50" charset="-128"/>
            </a:endParaRPr>
          </a:p>
        </p:txBody>
      </p:sp>
      <p:sp>
        <p:nvSpPr>
          <p:cNvPr id="93" name="正方形/長方形 92">
            <a:extLst>
              <a:ext uri="{FF2B5EF4-FFF2-40B4-BE49-F238E27FC236}">
                <a16:creationId xmlns:a16="http://schemas.microsoft.com/office/drawing/2014/main" id="{E38F4AD9-D033-461D-B7C4-D851E4BA315B}"/>
              </a:ext>
            </a:extLst>
          </p:cNvPr>
          <p:cNvSpPr/>
          <p:nvPr/>
        </p:nvSpPr>
        <p:spPr>
          <a:xfrm>
            <a:off x="7940409" y="8619304"/>
            <a:ext cx="2151538" cy="6353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4" name="四角形: 角を丸くする 93">
            <a:extLst>
              <a:ext uri="{FF2B5EF4-FFF2-40B4-BE49-F238E27FC236}">
                <a16:creationId xmlns:a16="http://schemas.microsoft.com/office/drawing/2014/main" id="{B5724C6B-97E6-4D11-98BC-37A1A0FB041A}"/>
              </a:ext>
            </a:extLst>
          </p:cNvPr>
          <p:cNvSpPr/>
          <p:nvPr/>
        </p:nvSpPr>
        <p:spPr>
          <a:xfrm>
            <a:off x="2799000" y="8972056"/>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会　場</a:t>
            </a:r>
          </a:p>
        </p:txBody>
      </p:sp>
      <p:sp>
        <p:nvSpPr>
          <p:cNvPr id="95" name="正方形/長方形 94">
            <a:extLst>
              <a:ext uri="{FF2B5EF4-FFF2-40B4-BE49-F238E27FC236}">
                <a16:creationId xmlns:a16="http://schemas.microsoft.com/office/drawing/2014/main" id="{69F638E8-7CE2-4EB2-B2F6-8E94D6C36E25}"/>
              </a:ext>
            </a:extLst>
          </p:cNvPr>
          <p:cNvSpPr/>
          <p:nvPr/>
        </p:nvSpPr>
        <p:spPr>
          <a:xfrm>
            <a:off x="3384000" y="8961252"/>
            <a:ext cx="2567624" cy="233397"/>
          </a:xfrm>
          <a:prstGeom prst="rect">
            <a:avLst/>
          </a:prstGeom>
          <a:noFill/>
        </p:spPr>
        <p:txBody>
          <a:bodyPr wrap="square" lIns="91440" tIns="45720" rIns="91440" bIns="45720">
            <a:spAutoFit/>
          </a:bodyPr>
          <a:lstStyle/>
          <a:p>
            <a:pPr>
              <a:lnSpc>
                <a:spcPts val="1100"/>
              </a:lnSpc>
            </a:pPr>
            <a:r>
              <a:rPr kumimoji="1" lang="ja-JP" altLang="en-US" sz="1100" dirty="0">
                <a:latin typeface="ＭＳ Ｐゴシック" panose="020B0600070205080204" pitchFamily="50" charset="-128"/>
                <a:ea typeface="ＭＳ Ｐゴシック" panose="020B0600070205080204" pitchFamily="50" charset="-128"/>
              </a:rPr>
              <a:t>姫路商工会議所 　新館</a:t>
            </a:r>
            <a:r>
              <a:rPr kumimoji="1" lang="en-US" altLang="ja-JP" sz="1100" dirty="0">
                <a:latin typeface="ＭＳ Ｐゴシック" panose="020B0600070205080204" pitchFamily="50" charset="-128"/>
                <a:ea typeface="ＭＳ Ｐゴシック" panose="020B0600070205080204" pitchFamily="50" charset="-128"/>
              </a:rPr>
              <a:t>2</a:t>
            </a:r>
            <a:r>
              <a:rPr kumimoji="1" lang="ja-JP" altLang="en-US" sz="1100" dirty="0">
                <a:latin typeface="ＭＳ Ｐゴシック" panose="020B0600070205080204" pitchFamily="50" charset="-128"/>
                <a:ea typeface="ＭＳ Ｐゴシック" panose="020B0600070205080204" pitchFamily="50" charset="-128"/>
              </a:rPr>
              <a:t>階</a:t>
            </a:r>
            <a:r>
              <a:rPr kumimoji="1" lang="en-US" altLang="ja-JP" sz="1100" dirty="0">
                <a:latin typeface="ＭＳ Ｐゴシック" panose="020B0600070205080204" pitchFamily="50" charset="-128"/>
                <a:ea typeface="ＭＳ Ｐゴシック" panose="020B0600070205080204" pitchFamily="50" charset="-128"/>
              </a:rPr>
              <a:t>201</a:t>
            </a:r>
            <a:r>
              <a:rPr kumimoji="1" lang="ja-JP" altLang="en-US" sz="1100" dirty="0">
                <a:latin typeface="ＭＳ Ｐゴシック" panose="020B0600070205080204" pitchFamily="50" charset="-128"/>
                <a:ea typeface="ＭＳ Ｐゴシック" panose="020B0600070205080204" pitchFamily="50" charset="-128"/>
              </a:rPr>
              <a:t>研修室</a:t>
            </a:r>
            <a:endParaRPr kumimoji="1" lang="ja-JP" altLang="en-US" sz="1100" b="0" dirty="0">
              <a:solidFill>
                <a:schemeClr val="tx1"/>
              </a:solidFill>
              <a:latin typeface="ＭＳ Ｐゴシック" panose="020B0600070205080204" pitchFamily="50" charset="-128"/>
              <a:ea typeface="ＭＳ Ｐゴシック" panose="020B0600070205080204" pitchFamily="50" charset="-128"/>
            </a:endParaRPr>
          </a:p>
        </p:txBody>
      </p:sp>
      <p:sp>
        <p:nvSpPr>
          <p:cNvPr id="97" name="四角形: 角を丸くする 96">
            <a:extLst>
              <a:ext uri="{FF2B5EF4-FFF2-40B4-BE49-F238E27FC236}">
                <a16:creationId xmlns:a16="http://schemas.microsoft.com/office/drawing/2014/main" id="{A77116B3-6F25-428B-9219-676F27DF3E5F}"/>
              </a:ext>
            </a:extLst>
          </p:cNvPr>
          <p:cNvSpPr/>
          <p:nvPr/>
        </p:nvSpPr>
        <p:spPr>
          <a:xfrm>
            <a:off x="2799000" y="9210623"/>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受講料</a:t>
            </a:r>
          </a:p>
        </p:txBody>
      </p:sp>
      <p:sp>
        <p:nvSpPr>
          <p:cNvPr id="100" name="四角形: 角を丸くする 99">
            <a:extLst>
              <a:ext uri="{FF2B5EF4-FFF2-40B4-BE49-F238E27FC236}">
                <a16:creationId xmlns:a16="http://schemas.microsoft.com/office/drawing/2014/main" id="{79171DC8-F0AB-47B1-AEC2-04840A22530F}"/>
              </a:ext>
            </a:extLst>
          </p:cNvPr>
          <p:cNvSpPr/>
          <p:nvPr/>
        </p:nvSpPr>
        <p:spPr>
          <a:xfrm>
            <a:off x="2799000" y="9449189"/>
            <a:ext cx="596739" cy="190500"/>
          </a:xfrm>
          <a:prstGeom prst="round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lumMod val="65000"/>
                    <a:lumOff val="35000"/>
                  </a:schemeClr>
                </a:solidFill>
                <a:latin typeface="ＭＳ Ｐゴシック" panose="020B0600070205080204" pitchFamily="50" charset="-128"/>
                <a:ea typeface="ＭＳ Ｐゴシック" panose="020B0600070205080204" pitchFamily="50" charset="-128"/>
              </a:rPr>
              <a:t>定　員</a:t>
            </a:r>
          </a:p>
        </p:txBody>
      </p:sp>
      <p:sp>
        <p:nvSpPr>
          <p:cNvPr id="101" name="正方形/長方形 100">
            <a:extLst>
              <a:ext uri="{FF2B5EF4-FFF2-40B4-BE49-F238E27FC236}">
                <a16:creationId xmlns:a16="http://schemas.microsoft.com/office/drawing/2014/main" id="{E6ACE78D-30EF-4149-98B6-5DBDB882CB69}"/>
              </a:ext>
            </a:extLst>
          </p:cNvPr>
          <p:cNvSpPr/>
          <p:nvPr/>
        </p:nvSpPr>
        <p:spPr>
          <a:xfrm>
            <a:off x="3384000" y="9222604"/>
            <a:ext cx="1918616" cy="233397"/>
          </a:xfrm>
          <a:prstGeom prst="rect">
            <a:avLst/>
          </a:prstGeom>
          <a:noFill/>
        </p:spPr>
        <p:txBody>
          <a:bodyPr wrap="square" lIns="91440" tIns="45720" rIns="91440" bIns="45720">
            <a:spAutoFit/>
          </a:bodyPr>
          <a:lstStyle/>
          <a:p>
            <a:pPr>
              <a:lnSpc>
                <a:spcPts val="1100"/>
              </a:lnSpc>
            </a:pPr>
            <a:r>
              <a:rPr kumimoji="1" lang="en-US" altLang="zh-CN" sz="1100" dirty="0">
                <a:latin typeface="ＭＳ Ｐゴシック" panose="020B0600070205080204" pitchFamily="50" charset="-128"/>
                <a:ea typeface="ＭＳ Ｐゴシック" panose="020B0600070205080204" pitchFamily="50" charset="-128"/>
              </a:rPr>
              <a:t>15,</a:t>
            </a:r>
            <a:r>
              <a:rPr kumimoji="1" lang="en-US" altLang="ja-JP" sz="1100" dirty="0">
                <a:latin typeface="ＭＳ Ｐゴシック" panose="020B0600070205080204" pitchFamily="50" charset="-128"/>
                <a:ea typeface="ＭＳ Ｐゴシック" panose="020B0600070205080204" pitchFamily="50" charset="-128"/>
              </a:rPr>
              <a:t>4</a:t>
            </a:r>
            <a:r>
              <a:rPr kumimoji="1" lang="en-US" altLang="zh-CN" sz="1100" dirty="0">
                <a:latin typeface="ＭＳ Ｐゴシック" panose="020B0600070205080204" pitchFamily="50" charset="-128"/>
                <a:ea typeface="ＭＳ Ｐゴシック" panose="020B0600070205080204" pitchFamily="50" charset="-128"/>
              </a:rPr>
              <a:t>00</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円</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名</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r>
              <a:rPr kumimoji="1" lang="zh-CN" altLang="en-US" sz="1100" b="0" dirty="0">
                <a:solidFill>
                  <a:schemeClr val="tx1"/>
                </a:solidFill>
                <a:latin typeface="ＭＳ Ｐゴシック" panose="020B0600070205080204" pitchFamily="50" charset="-128"/>
                <a:ea typeface="ＭＳ Ｐゴシック" panose="020B0600070205080204" pitchFamily="50" charset="-128"/>
              </a:rPr>
              <a:t>税込</a:t>
            </a:r>
            <a:r>
              <a:rPr kumimoji="1" lang="en-US" altLang="zh-CN" sz="1100" b="0" dirty="0">
                <a:solidFill>
                  <a:schemeClr val="tx1"/>
                </a:solidFill>
                <a:latin typeface="ＭＳ Ｐゴシック" panose="020B0600070205080204" pitchFamily="50" charset="-128"/>
                <a:ea typeface="ＭＳ Ｐゴシック" panose="020B0600070205080204" pitchFamily="50" charset="-128"/>
              </a:rPr>
              <a:t>)</a:t>
            </a:r>
          </a:p>
        </p:txBody>
      </p:sp>
      <p:sp>
        <p:nvSpPr>
          <p:cNvPr id="102" name="正方形/長方形 101">
            <a:extLst>
              <a:ext uri="{FF2B5EF4-FFF2-40B4-BE49-F238E27FC236}">
                <a16:creationId xmlns:a16="http://schemas.microsoft.com/office/drawing/2014/main" id="{38F31890-8BC6-4A76-BB6F-B017C04D7E79}"/>
              </a:ext>
            </a:extLst>
          </p:cNvPr>
          <p:cNvSpPr/>
          <p:nvPr/>
        </p:nvSpPr>
        <p:spPr>
          <a:xfrm>
            <a:off x="3384000" y="9455266"/>
            <a:ext cx="982961" cy="233397"/>
          </a:xfrm>
          <a:prstGeom prst="rect">
            <a:avLst/>
          </a:prstGeom>
          <a:noFill/>
        </p:spPr>
        <p:txBody>
          <a:bodyPr wrap="none" lIns="91440" tIns="45720" rIns="91440" bIns="45720">
            <a:spAutoFit/>
          </a:bodyPr>
          <a:lstStyle/>
          <a:p>
            <a:pPr>
              <a:lnSpc>
                <a:spcPts val="1100"/>
              </a:lnSpc>
            </a:pP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各日程　</a:t>
            </a:r>
            <a:r>
              <a:rPr kumimoji="1" lang="en-US" altLang="ja-JP" sz="1100" b="0" dirty="0">
                <a:solidFill>
                  <a:schemeClr val="tx1"/>
                </a:solidFill>
                <a:latin typeface="ＭＳ Ｐゴシック" panose="020B0600070205080204" pitchFamily="50" charset="-128"/>
                <a:ea typeface="ＭＳ Ｐゴシック" panose="020B0600070205080204" pitchFamily="50" charset="-128"/>
              </a:rPr>
              <a:t>40</a:t>
            </a:r>
            <a:r>
              <a:rPr kumimoji="1" lang="ja-JP" altLang="en-US" sz="1100" b="0" dirty="0">
                <a:solidFill>
                  <a:schemeClr val="tx1"/>
                </a:solidFill>
                <a:latin typeface="ＭＳ Ｐゴシック" panose="020B0600070205080204" pitchFamily="50" charset="-128"/>
                <a:ea typeface="ＭＳ Ｐゴシック" panose="020B0600070205080204" pitchFamily="50" charset="-128"/>
              </a:rPr>
              <a:t>名</a:t>
            </a:r>
            <a:endParaRPr kumimoji="1" lang="en-US" altLang="ja-JP" sz="1100" b="0" dirty="0">
              <a:solidFill>
                <a:schemeClr val="tx1"/>
              </a:solidFill>
              <a:latin typeface="ＭＳ Ｐゴシック" panose="020B0600070205080204" pitchFamily="50" charset="-128"/>
              <a:ea typeface="ＭＳ Ｐゴシック" panose="020B0600070205080204" pitchFamily="50" charset="-128"/>
            </a:endParaRPr>
          </a:p>
        </p:txBody>
      </p:sp>
      <p:pic>
        <p:nvPicPr>
          <p:cNvPr id="4" name="図 3">
            <a:extLst>
              <a:ext uri="{FF2B5EF4-FFF2-40B4-BE49-F238E27FC236}">
                <a16:creationId xmlns:a16="http://schemas.microsoft.com/office/drawing/2014/main" id="{89A06683-6E47-4171-AA44-8445694E592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28652" y="6286120"/>
            <a:ext cx="295213" cy="556880"/>
          </a:xfrm>
          <a:prstGeom prst="rect">
            <a:avLst/>
          </a:prstGeom>
        </p:spPr>
      </p:pic>
      <p:pic>
        <p:nvPicPr>
          <p:cNvPr id="18" name="図 17">
            <a:extLst>
              <a:ext uri="{FF2B5EF4-FFF2-40B4-BE49-F238E27FC236}">
                <a16:creationId xmlns:a16="http://schemas.microsoft.com/office/drawing/2014/main" id="{B5EC3A9D-CFC2-4140-8E9F-95412F7BEC3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19000" y="6017619"/>
            <a:ext cx="495559" cy="593758"/>
          </a:xfrm>
          <a:prstGeom prst="rect">
            <a:avLst/>
          </a:prstGeom>
        </p:spPr>
      </p:pic>
      <p:pic>
        <p:nvPicPr>
          <p:cNvPr id="21" name="Picture 2">
            <a:extLst>
              <a:ext uri="{FF2B5EF4-FFF2-40B4-BE49-F238E27FC236}">
                <a16:creationId xmlns:a16="http://schemas.microsoft.com/office/drawing/2014/main" id="{F381054B-B53F-4CFC-AFEF-C720160CBCE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59065" y="8997863"/>
            <a:ext cx="500137" cy="500137"/>
          </a:xfrm>
          <a:prstGeom prst="rect">
            <a:avLst/>
          </a:prstGeom>
          <a:noFill/>
          <a:extLst>
            <a:ext uri="{909E8E84-426E-40DD-AFC4-6F175D3DCCD1}">
              <a14:hiddenFill xmlns:a14="http://schemas.microsoft.com/office/drawing/2010/main">
                <a:solidFill>
                  <a:srgbClr val="FFFFFF"/>
                </a:solidFill>
              </a14:hiddenFill>
            </a:ext>
          </a:extLst>
        </p:spPr>
      </p:pic>
      <p:sp>
        <p:nvSpPr>
          <p:cNvPr id="106" name="正方形/長方形 105">
            <a:extLst>
              <a:ext uri="{FF2B5EF4-FFF2-40B4-BE49-F238E27FC236}">
                <a16:creationId xmlns:a16="http://schemas.microsoft.com/office/drawing/2014/main" id="{8B2F6FA5-99DC-4A75-B81D-35482FEBBB14}"/>
              </a:ext>
            </a:extLst>
          </p:cNvPr>
          <p:cNvSpPr/>
          <p:nvPr/>
        </p:nvSpPr>
        <p:spPr>
          <a:xfrm>
            <a:off x="5424898" y="9408000"/>
            <a:ext cx="1568472" cy="230832"/>
          </a:xfrm>
          <a:prstGeom prst="rect">
            <a:avLst/>
          </a:prstGeom>
          <a:noFill/>
        </p:spPr>
        <p:txBody>
          <a:bodyPr wrap="square" lIns="91440" tIns="45720" rIns="91440" bIns="45720">
            <a:spAutoFit/>
          </a:bodyPr>
          <a:lstStyle/>
          <a:p>
            <a:pPr algn="ctr"/>
            <a:r>
              <a:rPr kumimoji="1" lang="ja-JP" altLang="en-US" sz="900" dirty="0">
                <a:latin typeface="ＭＳ Ｐゴシック" panose="020B0600070205080204" pitchFamily="50" charset="-128"/>
                <a:ea typeface="ＭＳ Ｐゴシック" panose="020B0600070205080204" pitchFamily="50" charset="-128"/>
              </a:rPr>
              <a:t>詳細は</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こちら</a:t>
            </a:r>
            <a:endParaRPr kumimoji="1"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graphicFrame>
        <p:nvGraphicFramePr>
          <p:cNvPr id="3" name="表 14">
            <a:extLst>
              <a:ext uri="{FF2B5EF4-FFF2-40B4-BE49-F238E27FC236}">
                <a16:creationId xmlns:a16="http://schemas.microsoft.com/office/drawing/2014/main" id="{BF4CCA80-83EC-FCDB-974B-F439100CACE6}"/>
              </a:ext>
            </a:extLst>
          </p:cNvPr>
          <p:cNvGraphicFramePr>
            <a:graphicFrameLocks noGrp="1"/>
          </p:cNvGraphicFramePr>
          <p:nvPr>
            <p:extLst>
              <p:ext uri="{D42A27DB-BD31-4B8C-83A1-F6EECF244321}">
                <p14:modId xmlns:p14="http://schemas.microsoft.com/office/powerpoint/2010/main" val="4191414315"/>
              </p:ext>
            </p:extLst>
          </p:nvPr>
        </p:nvGraphicFramePr>
        <p:xfrm>
          <a:off x="3429000" y="791530"/>
          <a:ext cx="3221332" cy="937260"/>
        </p:xfrm>
        <a:graphic>
          <a:graphicData uri="http://schemas.openxmlformats.org/drawingml/2006/table">
            <a:tbl>
              <a:tblPr firstRow="1" bandRow="1">
                <a:tableStyleId>{5C22544A-7EE6-4342-B048-85BDC9FD1C3A}</a:tableStyleId>
              </a:tblPr>
              <a:tblGrid>
                <a:gridCol w="3221332">
                  <a:extLst>
                    <a:ext uri="{9D8B030D-6E8A-4147-A177-3AD203B41FA5}">
                      <a16:colId xmlns:a16="http://schemas.microsoft.com/office/drawing/2014/main" val="2278104566"/>
                    </a:ext>
                  </a:extLst>
                </a:gridCol>
              </a:tblGrid>
              <a:tr h="682858">
                <a:tc>
                  <a:txBody>
                    <a:bodyPr/>
                    <a:lstStyle/>
                    <a:p>
                      <a:r>
                        <a:rPr lang="ja-JP" altLang="en-US" sz="1050" b="1" u="sng" dirty="0">
                          <a:solidFill>
                            <a:schemeClr val="tx1"/>
                          </a:solidFill>
                        </a:rPr>
                        <a:t>４月の学びが、半年後の成長へ</a:t>
                      </a:r>
                      <a:endParaRPr lang="en-US" altLang="ja-JP" sz="1050" b="1" u="sng" dirty="0">
                        <a:solidFill>
                          <a:schemeClr val="tx1"/>
                        </a:solidFill>
                      </a:endParaRPr>
                    </a:p>
                    <a:p>
                      <a:br>
                        <a:rPr lang="ja-JP" altLang="en-US" sz="900" dirty="0">
                          <a:solidFill>
                            <a:schemeClr val="tx1"/>
                          </a:solidFill>
                        </a:rPr>
                      </a:br>
                      <a:r>
                        <a:rPr lang="ja-JP" altLang="en-US" sz="900" b="0" dirty="0">
                          <a:solidFill>
                            <a:schemeClr val="tx1"/>
                          </a:solidFill>
                        </a:rPr>
                        <a:t>「社会人基礎研修」「ビジネスマナー研修」</a:t>
                      </a:r>
                      <a:br>
                        <a:rPr lang="ja-JP" altLang="en-US" sz="900" b="0" dirty="0">
                          <a:solidFill>
                            <a:schemeClr val="tx1"/>
                          </a:solidFill>
                        </a:rPr>
                      </a:br>
                      <a:r>
                        <a:rPr lang="ja-JP" altLang="en-US" sz="900" b="0" dirty="0">
                          <a:solidFill>
                            <a:schemeClr val="tx1"/>
                          </a:solidFill>
                        </a:rPr>
                        <a:t>そして半年後の「フォローアップ研修」。</a:t>
                      </a:r>
                      <a:br>
                        <a:rPr lang="ja-JP" altLang="en-US" sz="900" b="0" dirty="0">
                          <a:solidFill>
                            <a:schemeClr val="tx1"/>
                          </a:solidFill>
                        </a:rPr>
                      </a:br>
                      <a:r>
                        <a:rPr lang="ja-JP" altLang="en-US" sz="900" b="0" dirty="0">
                          <a:solidFill>
                            <a:schemeClr val="tx1"/>
                          </a:solidFill>
                        </a:rPr>
                        <a:t>３つの研修を通して、“学びをつなぐ”ことで</a:t>
                      </a:r>
                      <a:br>
                        <a:rPr lang="ja-JP" altLang="en-US" sz="900" b="0" dirty="0"/>
                      </a:br>
                      <a:r>
                        <a:rPr lang="ja-JP" altLang="en-US" sz="900" b="0" dirty="0">
                          <a:solidFill>
                            <a:schemeClr val="tx1"/>
                          </a:solidFill>
                        </a:rPr>
                        <a:t>社会人としての自立と成長を確実にサポートします！</a:t>
                      </a:r>
                      <a:endParaRPr kumimoji="1" lang="en-US" altLang="ja-JP" sz="10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9162"/>
                  </a:ext>
                </a:extLst>
              </a:tr>
            </a:tbl>
          </a:graphicData>
        </a:graphic>
      </p:graphicFrame>
      <p:pic>
        <p:nvPicPr>
          <p:cNvPr id="24" name="図 23">
            <a:extLst>
              <a:ext uri="{FF2B5EF4-FFF2-40B4-BE49-F238E27FC236}">
                <a16:creationId xmlns:a16="http://schemas.microsoft.com/office/drawing/2014/main" id="{380E4572-BC95-4923-8F6A-6CB1EE26374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31549" y="335592"/>
            <a:ext cx="859608" cy="950254"/>
          </a:xfrm>
          <a:prstGeom prst="rect">
            <a:avLst/>
          </a:prstGeom>
        </p:spPr>
      </p:pic>
    </p:spTree>
    <p:extLst>
      <p:ext uri="{BB962C8B-B14F-4D97-AF65-F5344CB8AC3E}">
        <p14:creationId xmlns:p14="http://schemas.microsoft.com/office/powerpoint/2010/main" val="1218461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4">
            <a:extLst>
              <a:ext uri="{FF2B5EF4-FFF2-40B4-BE49-F238E27FC236}">
                <a16:creationId xmlns:a16="http://schemas.microsoft.com/office/drawing/2014/main" id="{94B20B8D-3EBF-4585-9C64-FC94A59E4384}"/>
              </a:ext>
            </a:extLst>
          </p:cNvPr>
          <p:cNvGraphicFramePr>
            <a:graphicFrameLocks noGrp="1"/>
          </p:cNvGraphicFramePr>
          <p:nvPr>
            <p:extLst>
              <p:ext uri="{D42A27DB-BD31-4B8C-83A1-F6EECF244321}">
                <p14:modId xmlns:p14="http://schemas.microsoft.com/office/powerpoint/2010/main" val="4244368454"/>
              </p:ext>
            </p:extLst>
          </p:nvPr>
        </p:nvGraphicFramePr>
        <p:xfrm>
          <a:off x="594000" y="3699154"/>
          <a:ext cx="5760000" cy="3951840"/>
        </p:xfrm>
        <a:graphic>
          <a:graphicData uri="http://schemas.openxmlformats.org/drawingml/2006/table">
            <a:tbl>
              <a:tblPr firstRow="1" bandRow="1">
                <a:tableStyleId>{5C22544A-7EE6-4342-B048-85BDC9FD1C3A}</a:tableStyleId>
              </a:tblPr>
              <a:tblGrid>
                <a:gridCol w="1755000">
                  <a:extLst>
                    <a:ext uri="{9D8B030D-6E8A-4147-A177-3AD203B41FA5}">
                      <a16:colId xmlns:a16="http://schemas.microsoft.com/office/drawing/2014/main" val="4089591570"/>
                    </a:ext>
                  </a:extLst>
                </a:gridCol>
                <a:gridCol w="405000">
                  <a:extLst>
                    <a:ext uri="{9D8B030D-6E8A-4147-A177-3AD203B41FA5}">
                      <a16:colId xmlns:a16="http://schemas.microsoft.com/office/drawing/2014/main" val="2304164746"/>
                    </a:ext>
                  </a:extLst>
                </a:gridCol>
                <a:gridCol w="400000">
                  <a:extLst>
                    <a:ext uri="{9D8B030D-6E8A-4147-A177-3AD203B41FA5}">
                      <a16:colId xmlns:a16="http://schemas.microsoft.com/office/drawing/2014/main" val="1820493500"/>
                    </a:ext>
                  </a:extLst>
                </a:gridCol>
                <a:gridCol w="640000">
                  <a:extLst>
                    <a:ext uri="{9D8B030D-6E8A-4147-A177-3AD203B41FA5}">
                      <a16:colId xmlns:a16="http://schemas.microsoft.com/office/drawing/2014/main" val="42745519"/>
                    </a:ext>
                  </a:extLst>
                </a:gridCol>
                <a:gridCol w="640000">
                  <a:extLst>
                    <a:ext uri="{9D8B030D-6E8A-4147-A177-3AD203B41FA5}">
                      <a16:colId xmlns:a16="http://schemas.microsoft.com/office/drawing/2014/main" val="74310250"/>
                    </a:ext>
                  </a:extLst>
                </a:gridCol>
                <a:gridCol w="640000">
                  <a:extLst>
                    <a:ext uri="{9D8B030D-6E8A-4147-A177-3AD203B41FA5}">
                      <a16:colId xmlns:a16="http://schemas.microsoft.com/office/drawing/2014/main" val="3385081547"/>
                    </a:ext>
                  </a:extLst>
                </a:gridCol>
                <a:gridCol w="640000">
                  <a:extLst>
                    <a:ext uri="{9D8B030D-6E8A-4147-A177-3AD203B41FA5}">
                      <a16:colId xmlns:a16="http://schemas.microsoft.com/office/drawing/2014/main" val="2059457936"/>
                    </a:ext>
                  </a:extLst>
                </a:gridCol>
                <a:gridCol w="640000">
                  <a:extLst>
                    <a:ext uri="{9D8B030D-6E8A-4147-A177-3AD203B41FA5}">
                      <a16:colId xmlns:a16="http://schemas.microsoft.com/office/drawing/2014/main" val="1505179497"/>
                    </a:ext>
                  </a:extLst>
                </a:gridCol>
              </a:tblGrid>
              <a:tr h="288000">
                <a:tc rowSpan="2">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rPr>
                        <a:t>参加者氏名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rPr>
                        <a:t>性別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rPr>
                        <a:t>年齢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5">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rPr>
                        <a:t>受講研修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38034725"/>
                  </a:ext>
                </a:extLst>
              </a:tr>
              <a:tr h="117540">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00" dirty="0">
                          <a:solidFill>
                            <a:schemeClr val="tx1"/>
                          </a:solidFill>
                          <a:latin typeface="ＭＳ Ｐゴシック" panose="020B0600070205080204" pitchFamily="50" charset="-128"/>
                          <a:ea typeface="ＭＳ Ｐゴシック" panose="020B0600070205080204" pitchFamily="50" charset="-128"/>
                        </a:rPr>
                        <a:t>Ⅰ</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00" dirty="0">
                          <a:solidFill>
                            <a:schemeClr val="tx1"/>
                          </a:solidFill>
                          <a:latin typeface="ＭＳ Ｐゴシック" panose="020B0600070205080204" pitchFamily="50" charset="-128"/>
                          <a:ea typeface="ＭＳ Ｐゴシック" panose="020B0600070205080204" pitchFamily="50" charset="-128"/>
                        </a:rPr>
                        <a:t>Ⅱ</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00" dirty="0">
                          <a:solidFill>
                            <a:schemeClr val="tx1"/>
                          </a:solidFill>
                          <a:latin typeface="ＭＳ Ｐゴシック" panose="020B0600070205080204" pitchFamily="50" charset="-128"/>
                          <a:ea typeface="ＭＳ Ｐゴシック" panose="020B0600070205080204" pitchFamily="50" charset="-128"/>
                        </a:rPr>
                        <a:t>Ⅲ</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ＭＳ Ｐゴシック" panose="020B0600070205080204" pitchFamily="50" charset="-128"/>
                          <a:ea typeface="ＭＳ Ｐゴシック" panose="020B0600070205080204" pitchFamily="50" charset="-128"/>
                        </a:rPr>
                        <a:t>Ⅳ</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00" dirty="0">
                          <a:solidFill>
                            <a:schemeClr val="tx1"/>
                          </a:solidFill>
                          <a:latin typeface="ＭＳ Ｐゴシック" panose="020B0600070205080204" pitchFamily="50" charset="-128"/>
                          <a:ea typeface="ＭＳ Ｐゴシック" panose="020B0600070205080204" pitchFamily="50" charset="-128"/>
                        </a:rPr>
                        <a:t>Ⅴ</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21428992"/>
                  </a:ext>
                </a:extLst>
              </a:tr>
              <a:tr h="216000">
                <a:tc>
                  <a:txBody>
                    <a:bodyPr/>
                    <a:lstStyle/>
                    <a:p>
                      <a:pPr algn="l"/>
                      <a:r>
                        <a:rPr kumimoji="1" lang="ja-JP" altLang="en-US" sz="600" b="1" dirty="0">
                          <a:solidFill>
                            <a:schemeClr val="tx1"/>
                          </a:solidFill>
                          <a:latin typeface="ＭＳ Ｐゴシック" panose="020B0600070205080204" pitchFamily="50" charset="-128"/>
                          <a:ea typeface="ＭＳ Ｐゴシック" panose="020B0600070205080204" pitchFamily="50" charset="-128"/>
                        </a:rPr>
                        <a:t>ふりがな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4/2</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4/6</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4/9</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4/13</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4/3</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4/7</a:t>
                      </a: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900" b="1"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4/10</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4/14</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10/7</a:t>
                      </a:r>
                    </a:p>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10/21</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7072893"/>
                  </a:ext>
                </a:extLst>
              </a:tr>
              <a:tr h="468000">
                <a:tc>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892256077"/>
                  </a:ext>
                </a:extLst>
              </a:tr>
              <a:tr h="216000">
                <a:tc>
                  <a:txBody>
                    <a:bodyPr/>
                    <a:lstStyle/>
                    <a:p>
                      <a:r>
                        <a:rPr kumimoji="1" lang="ja-JP" altLang="en-US" sz="600" b="1" dirty="0">
                          <a:solidFill>
                            <a:schemeClr val="tx1"/>
                          </a:solidFill>
                          <a:latin typeface="ＭＳ Ｐゴシック" panose="020B0600070205080204" pitchFamily="50" charset="-128"/>
                          <a:ea typeface="ＭＳ Ｐゴシック" panose="020B0600070205080204" pitchFamily="50" charset="-128"/>
                        </a:rPr>
                        <a:t>ふりがな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4/2</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4/6</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4/9</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4/3</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4/7</a:t>
                      </a: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900" b="1"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4/10</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4/14</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10/7</a:t>
                      </a:r>
                    </a:p>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10/21</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3013807"/>
                  </a:ext>
                </a:extLst>
              </a:tr>
              <a:tr h="468000">
                <a:tc>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788783087"/>
                  </a:ext>
                </a:extLst>
              </a:tr>
              <a:tr h="216000">
                <a:tc>
                  <a:txBody>
                    <a:bodyPr/>
                    <a:lstStyle/>
                    <a:p>
                      <a:r>
                        <a:rPr kumimoji="1" lang="ja-JP" altLang="en-US" sz="600" b="1" dirty="0">
                          <a:solidFill>
                            <a:schemeClr val="tx1"/>
                          </a:solidFill>
                          <a:latin typeface="ＭＳ Ｐゴシック" panose="020B0600070205080204" pitchFamily="50" charset="-128"/>
                          <a:ea typeface="ＭＳ Ｐゴシック" panose="020B0600070205080204" pitchFamily="50" charset="-128"/>
                        </a:rPr>
                        <a:t>ふりがな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4/2</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4/6</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4/9</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4/3</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4/7</a:t>
                      </a: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900" b="1"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4/10</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4/14</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10/7</a:t>
                      </a:r>
                    </a:p>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10/21</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9217818"/>
                  </a:ext>
                </a:extLst>
              </a:tr>
              <a:tr h="468000">
                <a:tc>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22538040"/>
                  </a:ext>
                </a:extLst>
              </a:tr>
              <a:tr h="216000">
                <a:tc>
                  <a:txBody>
                    <a:bodyPr/>
                    <a:lstStyle/>
                    <a:p>
                      <a:r>
                        <a:rPr kumimoji="1" lang="ja-JP" altLang="en-US" sz="600" b="1" dirty="0">
                          <a:solidFill>
                            <a:schemeClr val="tx1"/>
                          </a:solidFill>
                          <a:latin typeface="ＭＳ Ｐゴシック" panose="020B0600070205080204" pitchFamily="50" charset="-128"/>
                          <a:ea typeface="ＭＳ Ｐゴシック" panose="020B0600070205080204" pitchFamily="50" charset="-128"/>
                        </a:rPr>
                        <a:t>ふりがな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4/2</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4/6</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4/9</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4/13</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4/3</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4/7</a:t>
                      </a: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900" b="1"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4/10</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4/14</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10/7</a:t>
                      </a:r>
                    </a:p>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10/21</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754055"/>
                  </a:ext>
                </a:extLst>
              </a:tr>
              <a:tr h="468000">
                <a:tc>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6624834"/>
                  </a:ext>
                </a:extLst>
              </a:tr>
              <a:tr h="216000">
                <a:tc>
                  <a:txBody>
                    <a:bodyPr/>
                    <a:lstStyle/>
                    <a:p>
                      <a:r>
                        <a:rPr kumimoji="1" lang="ja-JP" altLang="en-US" sz="600" b="1" dirty="0">
                          <a:solidFill>
                            <a:schemeClr val="tx1"/>
                          </a:solidFill>
                          <a:latin typeface="ＭＳ Ｐゴシック" panose="020B0600070205080204" pitchFamily="50" charset="-128"/>
                          <a:ea typeface="ＭＳ Ｐゴシック" panose="020B0600070205080204" pitchFamily="50" charset="-128"/>
                        </a:rPr>
                        <a:t>ふりがな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4/2</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4/6</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4/9</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4/3</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4/7</a:t>
                      </a: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900" b="1"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4/10</a:t>
                      </a:r>
                    </a:p>
                    <a:p>
                      <a:pPr algn="l"/>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4/14</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dirty="0">
                          <a:solidFill>
                            <a:schemeClr val="tx1"/>
                          </a:solidFill>
                          <a:latin typeface="ＭＳ Ｐゴシック" panose="020B0600070205080204" pitchFamily="50" charset="-128"/>
                          <a:ea typeface="ＭＳ Ｐゴシック" panose="020B0600070205080204" pitchFamily="50" charset="-128"/>
                        </a:rPr>
                        <a:t>10/7</a:t>
                      </a:r>
                    </a:p>
                    <a:p>
                      <a:pPr algn="ctr"/>
                      <a:r>
                        <a:rPr kumimoji="1" lang="ja-JP" altLang="en-US" sz="900" b="1"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900" b="1">
                          <a:solidFill>
                            <a:schemeClr val="tx1"/>
                          </a:solidFill>
                          <a:latin typeface="ＭＳ Ｐゴシック" panose="020B0600070205080204" pitchFamily="50" charset="-128"/>
                          <a:ea typeface="ＭＳ Ｐゴシック" panose="020B0600070205080204" pitchFamily="50" charset="-128"/>
                        </a:rPr>
                        <a:t>10/21</a:t>
                      </a:r>
                      <a:endParaRPr kumimoji="1" lang="ja-JP" altLang="en-US" sz="900" b="1"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402590"/>
                  </a:ext>
                </a:extLst>
              </a:tr>
              <a:tr h="468000">
                <a:tc>
                  <a:txBody>
                    <a:bodyPr/>
                    <a:lstStyle/>
                    <a:p>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8608898"/>
                  </a:ext>
                </a:extLst>
              </a:tr>
            </a:tbl>
          </a:graphicData>
        </a:graphic>
      </p:graphicFrame>
      <p:sp>
        <p:nvSpPr>
          <p:cNvPr id="9" name="正方形/長方形 8">
            <a:extLst>
              <a:ext uri="{FF2B5EF4-FFF2-40B4-BE49-F238E27FC236}">
                <a16:creationId xmlns:a16="http://schemas.microsoft.com/office/drawing/2014/main" id="{BF2E2228-F354-4529-AA49-4274D0BE435A}"/>
              </a:ext>
            </a:extLst>
          </p:cNvPr>
          <p:cNvSpPr/>
          <p:nvPr/>
        </p:nvSpPr>
        <p:spPr>
          <a:xfrm>
            <a:off x="1450924" y="156309"/>
            <a:ext cx="3913076" cy="461665"/>
          </a:xfrm>
          <a:prstGeom prst="rect">
            <a:avLst/>
          </a:prstGeom>
          <a:noFill/>
        </p:spPr>
        <p:txBody>
          <a:bodyPr wrap="square" lIns="91440" tIns="45720" rIns="91440" bIns="45720">
            <a:spAutoFit/>
          </a:bodyPr>
          <a:lstStyle/>
          <a:p>
            <a:pPr algn="ctr"/>
            <a:r>
              <a:rPr lang="ja-JP" altLang="en-US" sz="2400" b="0" cap="none" spc="0" dirty="0">
                <a:ln w="0"/>
                <a:solidFill>
                  <a:schemeClr val="tx1"/>
                </a:solidFill>
                <a:latin typeface="HGP創英角ｺﾞｼｯｸUB" panose="020B0900000000000000" pitchFamily="50" charset="-128"/>
                <a:ea typeface="HGP創英角ｺﾞｼｯｸUB" panose="020B0900000000000000" pitchFamily="50" charset="-128"/>
              </a:rPr>
              <a:t>新入社員研修　参加申込書</a:t>
            </a:r>
            <a:endParaRPr lang="en-US" altLang="ja-JP" sz="2400" b="0" cap="none" spc="0" dirty="0">
              <a:ln w="0"/>
              <a:solidFill>
                <a:schemeClr val="tx1"/>
              </a:solidFill>
              <a:latin typeface="HGP創英角ｺﾞｼｯｸUB" panose="020B0900000000000000" pitchFamily="50" charset="-128"/>
              <a:ea typeface="HGP創英角ｺﾞｼｯｸUB" panose="020B0900000000000000" pitchFamily="50" charset="-128"/>
            </a:endParaRPr>
          </a:p>
        </p:txBody>
      </p:sp>
      <p:graphicFrame>
        <p:nvGraphicFramePr>
          <p:cNvPr id="4" name="表 3">
            <a:extLst>
              <a:ext uri="{FF2B5EF4-FFF2-40B4-BE49-F238E27FC236}">
                <a16:creationId xmlns:a16="http://schemas.microsoft.com/office/drawing/2014/main" id="{F07E6E29-74CA-42AC-AE68-644E01465D5B}"/>
              </a:ext>
            </a:extLst>
          </p:cNvPr>
          <p:cNvGraphicFramePr>
            <a:graphicFrameLocks noGrp="1"/>
          </p:cNvGraphicFramePr>
          <p:nvPr>
            <p:extLst>
              <p:ext uri="{D42A27DB-BD31-4B8C-83A1-F6EECF244321}">
                <p14:modId xmlns:p14="http://schemas.microsoft.com/office/powerpoint/2010/main" val="861130035"/>
              </p:ext>
            </p:extLst>
          </p:nvPr>
        </p:nvGraphicFramePr>
        <p:xfrm>
          <a:off x="1600012" y="9122998"/>
          <a:ext cx="3657975" cy="533400"/>
        </p:xfrm>
        <a:graphic>
          <a:graphicData uri="http://schemas.openxmlformats.org/drawingml/2006/table">
            <a:tbl>
              <a:tblPr firstRow="1" bandRow="1">
                <a:tableStyleId>{5C22544A-7EE6-4342-B048-85BDC9FD1C3A}</a:tableStyleId>
              </a:tblPr>
              <a:tblGrid>
                <a:gridCol w="3657975">
                  <a:extLst>
                    <a:ext uri="{9D8B030D-6E8A-4147-A177-3AD203B41FA5}">
                      <a16:colId xmlns:a16="http://schemas.microsoft.com/office/drawing/2014/main" val="3390236329"/>
                    </a:ext>
                  </a:extLst>
                </a:gridCol>
              </a:tblGrid>
              <a:tr h="503492">
                <a:tc>
                  <a:txBody>
                    <a:bodyPr/>
                    <a:lstStyle/>
                    <a:p>
                      <a:r>
                        <a:rPr kumimoji="1" lang="en-US" altLang="ja-JP" sz="900" b="1" kern="1200" dirty="0">
                          <a:solidFill>
                            <a:schemeClr val="tx1"/>
                          </a:solidFill>
                          <a:effectLst/>
                          <a:latin typeface="ＭＳ Ｐゴシック" panose="020B0600070205080204" pitchFamily="50" charset="-128"/>
                          <a:ea typeface="ＭＳ Ｐゴシック" panose="020B0600070205080204" pitchFamily="50" charset="-128"/>
                          <a:cs typeface="+mn-cs"/>
                        </a:rPr>
                        <a:t>【</a:t>
                      </a:r>
                      <a:r>
                        <a:rPr kumimoji="1" lang="ja-JP" altLang="en-US" sz="900" b="1" kern="1200" dirty="0">
                          <a:solidFill>
                            <a:schemeClr val="tx1"/>
                          </a:solidFill>
                          <a:effectLst/>
                          <a:latin typeface="ＭＳ Ｐゴシック" panose="020B0600070205080204" pitchFamily="50" charset="-128"/>
                          <a:ea typeface="ＭＳ Ｐゴシック" panose="020B0600070205080204" pitchFamily="50" charset="-128"/>
                          <a:cs typeface="+mn-cs"/>
                        </a:rPr>
                        <a:t>申込・お問い合わせ先</a:t>
                      </a:r>
                      <a:r>
                        <a:rPr kumimoji="1" lang="en-US" altLang="ja-JP" sz="900" b="1" kern="1200" dirty="0">
                          <a:solidFill>
                            <a:schemeClr val="tx1"/>
                          </a:solidFill>
                          <a:effectLst/>
                          <a:latin typeface="ＭＳ Ｐゴシック" panose="020B0600070205080204" pitchFamily="50" charset="-128"/>
                          <a:ea typeface="ＭＳ Ｐゴシック" panose="020B0600070205080204" pitchFamily="50" charset="-128"/>
                          <a:cs typeface="+mn-cs"/>
                        </a:rPr>
                        <a:t>】</a:t>
                      </a:r>
                    </a:p>
                    <a:p>
                      <a:r>
                        <a:rPr kumimoji="1" lang="zh-TW"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rPr>
                        <a:t>姫路</a:t>
                      </a:r>
                      <a:r>
                        <a:rPr kumimoji="1" lang="ja-JP" altLang="en-US" sz="900" b="0" kern="1200" dirty="0">
                          <a:solidFill>
                            <a:schemeClr val="tx1"/>
                          </a:solidFill>
                          <a:effectLst/>
                          <a:latin typeface="ＭＳ Ｐゴシック" panose="020B0600070205080204" pitchFamily="50" charset="-128"/>
                          <a:ea typeface="ＭＳ Ｐゴシック" panose="020B0600070205080204" pitchFamily="50" charset="-128"/>
                          <a:cs typeface="+mn-cs"/>
                        </a:rPr>
                        <a:t>経営者協会　事業推進部</a:t>
                      </a:r>
                      <a:endParaRPr kumimoji="1" lang="en-US"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endParaRPr>
                    </a:p>
                    <a:p>
                      <a:r>
                        <a:rPr kumimoji="1" lang="en-US"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rPr>
                        <a:t>TEL</a:t>
                      </a:r>
                      <a:r>
                        <a:rPr kumimoji="1" lang="ja-JP"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rPr>
                        <a:t>：</a:t>
                      </a:r>
                      <a:r>
                        <a:rPr kumimoji="1" lang="en-US"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rPr>
                        <a:t>079-288-1011</a:t>
                      </a:r>
                      <a:r>
                        <a:rPr kumimoji="1" lang="ja-JP" altLang="en-US" sz="900" b="0" kern="1200" dirty="0">
                          <a:solidFill>
                            <a:schemeClr val="tx1"/>
                          </a:solidFill>
                          <a:effectLst/>
                          <a:latin typeface="ＭＳ Ｐゴシック" panose="020B0600070205080204" pitchFamily="50" charset="-128"/>
                          <a:ea typeface="ＭＳ Ｐゴシック" panose="020B0600070205080204" pitchFamily="50" charset="-128"/>
                          <a:cs typeface="+mn-cs"/>
                        </a:rPr>
                        <a:t>　ＦＡＸ：</a:t>
                      </a:r>
                      <a:r>
                        <a:rPr kumimoji="1" lang="en-US"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rPr>
                        <a:t>079-289-1415</a:t>
                      </a:r>
                      <a:r>
                        <a:rPr kumimoji="1" lang="ja-JP" altLang="en-US" sz="900" b="0" kern="1200" dirty="0">
                          <a:solidFill>
                            <a:schemeClr val="tx1"/>
                          </a:solidFill>
                          <a:effectLst/>
                          <a:latin typeface="ＭＳ Ｐゴシック" panose="020B0600070205080204" pitchFamily="50" charset="-128"/>
                          <a:ea typeface="ＭＳ Ｐゴシック" panose="020B0600070205080204" pitchFamily="50" charset="-128"/>
                          <a:cs typeface="+mn-cs"/>
                        </a:rPr>
                        <a:t>　</a:t>
                      </a:r>
                      <a:r>
                        <a:rPr kumimoji="1" lang="en-US" altLang="ja-JP" sz="900" b="0" dirty="0">
                          <a:solidFill>
                            <a:schemeClr val="tx1"/>
                          </a:solidFill>
                          <a:latin typeface="ＭＳ Ｐゴシック" panose="020B0600070205080204" pitchFamily="50" charset="-128"/>
                          <a:ea typeface="ＭＳ Ｐゴシック" panose="020B0600070205080204" pitchFamily="50" charset="-128"/>
                        </a:rPr>
                        <a:t>E-MAIL</a:t>
                      </a:r>
                      <a:r>
                        <a:rPr kumimoji="1" lang="ja-JP" altLang="en-US" sz="900" b="0" kern="1200" dirty="0">
                          <a:solidFill>
                            <a:schemeClr val="tx1"/>
                          </a:solidFill>
                          <a:effectLst/>
                          <a:latin typeface="ＭＳ Ｐゴシック" panose="020B0600070205080204" pitchFamily="50" charset="-128"/>
                          <a:ea typeface="ＭＳ Ｐゴシック" panose="020B0600070205080204" pitchFamily="50" charset="-128"/>
                          <a:cs typeface="+mn-cs"/>
                        </a:rPr>
                        <a:t>：</a:t>
                      </a:r>
                      <a:r>
                        <a:rPr kumimoji="1" lang="en-US" altLang="ja-JP" sz="900" b="0" kern="1200" dirty="0">
                          <a:solidFill>
                            <a:schemeClr val="tx1"/>
                          </a:solidFill>
                          <a:effectLst/>
                          <a:latin typeface="ＭＳ Ｐゴシック" panose="020B0600070205080204" pitchFamily="50" charset="-128"/>
                          <a:ea typeface="ＭＳ Ｐゴシック" panose="020B0600070205080204" pitchFamily="50" charset="-128"/>
                          <a:cs typeface="+mn-cs"/>
                        </a:rPr>
                        <a:t>jigyo@h-keikyo.gr.jp</a:t>
                      </a:r>
                      <a:r>
                        <a:rPr kumimoji="1" lang="ja-JP" altLang="en-US" sz="900" b="0" kern="1200" dirty="0">
                          <a:solidFill>
                            <a:schemeClr val="tx1"/>
                          </a:solidFill>
                          <a:effectLst/>
                          <a:latin typeface="ＭＳ Ｐゴシック" panose="020B0600070205080204" pitchFamily="50" charset="-128"/>
                          <a:ea typeface="ＭＳ Ｐゴシック" panose="020B0600070205080204" pitchFamily="50" charset="-128"/>
                          <a:cs typeface="+mn-cs"/>
                        </a:rPr>
                        <a:t>　</a:t>
                      </a:r>
                      <a:r>
                        <a:rPr kumimoji="1" lang="ja-JP" altLang="en-US" sz="1100" b="0" kern="1200" dirty="0">
                          <a:solidFill>
                            <a:schemeClr val="tx1"/>
                          </a:solidFill>
                          <a:effectLst/>
                          <a:latin typeface="ＭＳ Ｐゴシック" panose="020B0600070205080204" pitchFamily="50" charset="-128"/>
                          <a:ea typeface="ＭＳ Ｐゴシック" panose="020B0600070205080204" pitchFamily="50" charset="-128"/>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7086114"/>
                  </a:ext>
                </a:extLst>
              </a:tr>
            </a:tbl>
          </a:graphicData>
        </a:graphic>
      </p:graphicFrame>
      <p:graphicFrame>
        <p:nvGraphicFramePr>
          <p:cNvPr id="26" name="表 26">
            <a:extLst>
              <a:ext uri="{FF2B5EF4-FFF2-40B4-BE49-F238E27FC236}">
                <a16:creationId xmlns:a16="http://schemas.microsoft.com/office/drawing/2014/main" id="{A54B137B-C58C-47CB-A4DA-08EEB778156B}"/>
              </a:ext>
            </a:extLst>
          </p:cNvPr>
          <p:cNvGraphicFramePr>
            <a:graphicFrameLocks noGrp="1"/>
          </p:cNvGraphicFramePr>
          <p:nvPr>
            <p:extLst>
              <p:ext uri="{D42A27DB-BD31-4B8C-83A1-F6EECF244321}">
                <p14:modId xmlns:p14="http://schemas.microsoft.com/office/powerpoint/2010/main" val="2498806428"/>
              </p:ext>
            </p:extLst>
          </p:nvPr>
        </p:nvGraphicFramePr>
        <p:xfrm>
          <a:off x="556653" y="901695"/>
          <a:ext cx="5759998" cy="2458305"/>
        </p:xfrm>
        <a:graphic>
          <a:graphicData uri="http://schemas.openxmlformats.org/drawingml/2006/table">
            <a:tbl>
              <a:tblPr firstRow="1" bandRow="1">
                <a:tableStyleId>{5C22544A-7EE6-4342-B048-85BDC9FD1C3A}</a:tableStyleId>
              </a:tblPr>
              <a:tblGrid>
                <a:gridCol w="1199840">
                  <a:extLst>
                    <a:ext uri="{9D8B030D-6E8A-4147-A177-3AD203B41FA5}">
                      <a16:colId xmlns:a16="http://schemas.microsoft.com/office/drawing/2014/main" val="245812145"/>
                    </a:ext>
                  </a:extLst>
                </a:gridCol>
                <a:gridCol w="1870859">
                  <a:extLst>
                    <a:ext uri="{9D8B030D-6E8A-4147-A177-3AD203B41FA5}">
                      <a16:colId xmlns:a16="http://schemas.microsoft.com/office/drawing/2014/main" val="1705946279"/>
                    </a:ext>
                  </a:extLst>
                </a:gridCol>
                <a:gridCol w="951597">
                  <a:extLst>
                    <a:ext uri="{9D8B030D-6E8A-4147-A177-3AD203B41FA5}">
                      <a16:colId xmlns:a16="http://schemas.microsoft.com/office/drawing/2014/main" val="1535551084"/>
                    </a:ext>
                  </a:extLst>
                </a:gridCol>
                <a:gridCol w="1737702">
                  <a:extLst>
                    <a:ext uri="{9D8B030D-6E8A-4147-A177-3AD203B41FA5}">
                      <a16:colId xmlns:a16="http://schemas.microsoft.com/office/drawing/2014/main" val="194076435"/>
                    </a:ext>
                  </a:extLst>
                </a:gridCol>
              </a:tblGrid>
              <a:tr h="216000">
                <a:tc rowSpan="2">
                  <a:txBody>
                    <a:bodyPr/>
                    <a:lstStyle/>
                    <a:p>
                      <a:pPr algn="ct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会　社　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l"/>
                      <a:r>
                        <a:rPr kumimoji="1" lang="ja-JP" altLang="en-US" sz="600" dirty="0">
                          <a:solidFill>
                            <a:schemeClr val="tx1"/>
                          </a:solidFill>
                        </a:rPr>
                        <a:t>ふりがな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833095"/>
                  </a:ext>
                </a:extLst>
              </a:tr>
              <a:tr h="370305">
                <a:tc vMerge="1">
                  <a:txBody>
                    <a:bodyPr/>
                    <a:lstStyle/>
                    <a:p>
                      <a:endParaRPr kumimoji="1" lang="ja-JP" altLang="en-US"/>
                    </a:p>
                  </a:txBody>
                  <a:tcPr/>
                </a:tc>
                <a:tc gridSpan="3">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84414740"/>
                  </a:ext>
                </a:extLst>
              </a:tr>
              <a:tr h="468000">
                <a:tc>
                  <a:txBody>
                    <a:bodyPr/>
                    <a:lstStyle/>
                    <a:p>
                      <a:pPr algn="ct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所　在　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l"/>
                      <a:r>
                        <a:rPr kumimoji="1" lang="ja-JP" altLang="en-US" sz="1000" dirty="0">
                          <a:solidFill>
                            <a:schemeClr val="tx1"/>
                          </a:solidFill>
                          <a:latin typeface="+mn-ea"/>
                          <a:ea typeface="+mn-ea"/>
                        </a:rPr>
                        <a:t>〒</a:t>
                      </a:r>
                      <a:endParaRPr kumimoji="1" lang="en-US" altLang="ja-JP" sz="1000" dirty="0">
                        <a:solidFill>
                          <a:schemeClr val="tx1"/>
                        </a:solidFill>
                        <a:latin typeface="+mn-ea"/>
                        <a:ea typeface="+mn-ea"/>
                      </a:endParaRPr>
                    </a:p>
                    <a:p>
                      <a:pPr algn="l"/>
                      <a:endParaRPr kumimoji="1" lang="ja-JP" altLang="en-US" sz="10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5807172"/>
                  </a:ext>
                </a:extLst>
              </a:tr>
              <a:tr h="468000">
                <a:tc>
                  <a:txBody>
                    <a:bodyPr/>
                    <a:lstStyle/>
                    <a:p>
                      <a:pPr algn="ct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Ｔ　Ｅ　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Ｆ　Ａ　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0648361"/>
                  </a:ext>
                </a:extLst>
              </a:tr>
              <a:tr h="468000">
                <a:tc>
                  <a:txBody>
                    <a:bodyPr/>
                    <a:lstStyle/>
                    <a:p>
                      <a:pPr algn="ct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Ｅ</a:t>
                      </a:r>
                      <a:r>
                        <a:rPr kumimoji="1" lang="en-US" altLang="ja-JP" sz="12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ＭＡＩＬ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8280027"/>
                  </a:ext>
                </a:extLst>
              </a:tr>
              <a:tr h="468000">
                <a:tc>
                  <a:txBody>
                    <a:bodyPr/>
                    <a:lstStyle/>
                    <a:p>
                      <a:pPr algn="ct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研修担当者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1" dirty="0">
                          <a:solidFill>
                            <a:schemeClr val="tx1"/>
                          </a:solidFill>
                          <a:latin typeface="ＭＳ Ｐゴシック" panose="020B0600070205080204" pitchFamily="50" charset="-128"/>
                          <a:ea typeface="ＭＳ Ｐゴシック" panose="020B0600070205080204" pitchFamily="50" charset="-128"/>
                        </a:rPr>
                        <a:t>部署・役職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1934472"/>
                  </a:ext>
                </a:extLst>
              </a:tr>
            </a:tbl>
          </a:graphicData>
        </a:graphic>
      </p:graphicFrame>
      <p:graphicFrame>
        <p:nvGraphicFramePr>
          <p:cNvPr id="29" name="表 26">
            <a:extLst>
              <a:ext uri="{FF2B5EF4-FFF2-40B4-BE49-F238E27FC236}">
                <a16:creationId xmlns:a16="http://schemas.microsoft.com/office/drawing/2014/main" id="{78FCAEC3-5005-47E7-A89D-54E51B70CD99}"/>
              </a:ext>
            </a:extLst>
          </p:cNvPr>
          <p:cNvGraphicFramePr>
            <a:graphicFrameLocks noGrp="1"/>
          </p:cNvGraphicFramePr>
          <p:nvPr>
            <p:extLst>
              <p:ext uri="{D42A27DB-BD31-4B8C-83A1-F6EECF244321}">
                <p14:modId xmlns:p14="http://schemas.microsoft.com/office/powerpoint/2010/main" val="1075669603"/>
              </p:ext>
            </p:extLst>
          </p:nvPr>
        </p:nvGraphicFramePr>
        <p:xfrm>
          <a:off x="586719" y="7784752"/>
          <a:ext cx="5760001" cy="684000"/>
        </p:xfrm>
        <a:graphic>
          <a:graphicData uri="http://schemas.openxmlformats.org/drawingml/2006/table">
            <a:tbl>
              <a:tblPr firstRow="1" bandRow="1">
                <a:tableStyleId>{5C22544A-7EE6-4342-B048-85BDC9FD1C3A}</a:tableStyleId>
              </a:tblPr>
              <a:tblGrid>
                <a:gridCol w="1049905">
                  <a:extLst>
                    <a:ext uri="{9D8B030D-6E8A-4147-A177-3AD203B41FA5}">
                      <a16:colId xmlns:a16="http://schemas.microsoft.com/office/drawing/2014/main" val="245812145"/>
                    </a:ext>
                  </a:extLst>
                </a:gridCol>
                <a:gridCol w="1719638">
                  <a:extLst>
                    <a:ext uri="{9D8B030D-6E8A-4147-A177-3AD203B41FA5}">
                      <a16:colId xmlns:a16="http://schemas.microsoft.com/office/drawing/2014/main" val="1705946279"/>
                    </a:ext>
                  </a:extLst>
                </a:gridCol>
                <a:gridCol w="1049905">
                  <a:extLst>
                    <a:ext uri="{9D8B030D-6E8A-4147-A177-3AD203B41FA5}">
                      <a16:colId xmlns:a16="http://schemas.microsoft.com/office/drawing/2014/main" val="1535551084"/>
                    </a:ext>
                  </a:extLst>
                </a:gridCol>
                <a:gridCol w="1940553">
                  <a:extLst>
                    <a:ext uri="{9D8B030D-6E8A-4147-A177-3AD203B41FA5}">
                      <a16:colId xmlns:a16="http://schemas.microsoft.com/office/drawing/2014/main" val="194076435"/>
                    </a:ext>
                  </a:extLst>
                </a:gridCol>
              </a:tblGrid>
              <a:tr h="216000">
                <a:tc rowSpan="2">
                  <a:txBody>
                    <a:bodyPr/>
                    <a:lstStyle/>
                    <a:p>
                      <a:pPr algn="ctr"/>
                      <a:r>
                        <a:rPr kumimoji="1" lang="en-US" altLang="ja-JP" sz="1100" dirty="0">
                          <a:solidFill>
                            <a:schemeClr val="tx1"/>
                          </a:solidFill>
                          <a:latin typeface="ＭＳ Ｐゴシック" panose="020B0600070205080204" pitchFamily="50" charset="-128"/>
                          <a:ea typeface="ＭＳ Ｐゴシック" panose="020B0600070205080204" pitchFamily="50" charset="-128"/>
                        </a:rPr>
                        <a:t>Ⅰ.</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合同入社式</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引率者</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kumimoji="1" lang="ja-JP" altLang="en-US" sz="600" dirty="0">
                          <a:solidFill>
                            <a:schemeClr val="tx1"/>
                          </a:solidFill>
                          <a:latin typeface="ＭＳ Ｐゴシック" panose="020B0600070205080204" pitchFamily="50" charset="-128"/>
                          <a:ea typeface="ＭＳ Ｐゴシック" panose="020B0600070205080204" pitchFamily="50" charset="-128"/>
                        </a:rPr>
                        <a:t>ふりがな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rPr>
                        <a:t>部署・役職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l"/>
                      <a:endParaRPr kumimoji="1" lang="ja-JP" altLang="en-US" sz="1000" b="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5479837"/>
                  </a:ext>
                </a:extLst>
              </a:tr>
              <a:tr h="468000">
                <a:tc vMerge="1">
                  <a:txBody>
                    <a:bodyPr/>
                    <a:lstStyle/>
                    <a:p>
                      <a:endParaRPr kumimoji="1" lang="ja-JP" altLang="en-US"/>
                    </a:p>
                  </a:txBody>
                  <a:tcPr/>
                </a:tc>
                <a:tc>
                  <a:txBody>
                    <a:bodyPr/>
                    <a:lstStyle/>
                    <a:p>
                      <a:pPr algn="l"/>
                      <a:endParaRPr kumimoji="1" lang="ja-JP" altLang="en-US" sz="10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765204298"/>
                  </a:ext>
                </a:extLst>
              </a:tr>
            </a:tbl>
          </a:graphicData>
        </a:graphic>
      </p:graphicFrame>
      <p:sp>
        <p:nvSpPr>
          <p:cNvPr id="30" name="正方形/長方形 29">
            <a:extLst>
              <a:ext uri="{FF2B5EF4-FFF2-40B4-BE49-F238E27FC236}">
                <a16:creationId xmlns:a16="http://schemas.microsoft.com/office/drawing/2014/main" id="{4D798FF0-321D-49E7-A367-217F26BD9DA6}"/>
              </a:ext>
            </a:extLst>
          </p:cNvPr>
          <p:cNvSpPr/>
          <p:nvPr/>
        </p:nvSpPr>
        <p:spPr>
          <a:xfrm>
            <a:off x="1090091" y="621335"/>
            <a:ext cx="5002339" cy="276999"/>
          </a:xfrm>
          <a:prstGeom prst="rect">
            <a:avLst/>
          </a:prstGeom>
          <a:noFill/>
        </p:spPr>
        <p:txBody>
          <a:bodyPr wrap="square" lIns="91440" tIns="45720" rIns="91440" bIns="45720">
            <a:spAutoFit/>
          </a:bodyPr>
          <a:lstStyle/>
          <a:p>
            <a:pPr algn="ctr"/>
            <a:r>
              <a:rPr lang="ja-JP" altLang="en-US" sz="1200" b="1" dirty="0">
                <a:ln w="0"/>
                <a:latin typeface="+mn-ea"/>
              </a:rPr>
              <a:t>全ての欄をご記入いただき、</a:t>
            </a:r>
            <a:r>
              <a:rPr lang="ja-JP" altLang="en-US" sz="1200" b="1" cap="none" spc="0" dirty="0">
                <a:ln w="0"/>
                <a:solidFill>
                  <a:schemeClr val="tx1"/>
                </a:solidFill>
                <a:latin typeface="+mn-ea"/>
              </a:rPr>
              <a:t>ＦＡＸ</a:t>
            </a:r>
            <a:r>
              <a:rPr lang="en-US" altLang="ja-JP" sz="1200" b="1" dirty="0">
                <a:ln w="0"/>
                <a:latin typeface="+mn-ea"/>
              </a:rPr>
              <a:t>/</a:t>
            </a:r>
            <a:r>
              <a:rPr lang="ja-JP" altLang="en-US" sz="1200" b="1" cap="none" spc="0" dirty="0">
                <a:ln w="0"/>
                <a:solidFill>
                  <a:schemeClr val="tx1"/>
                </a:solidFill>
                <a:latin typeface="+mn-ea"/>
              </a:rPr>
              <a:t>メールにてお申込みください。</a:t>
            </a:r>
            <a:endParaRPr lang="en-US" altLang="ja-JP" sz="1200" b="1" cap="none" spc="0" dirty="0">
              <a:ln w="0"/>
              <a:solidFill>
                <a:schemeClr val="tx1"/>
              </a:solidFill>
              <a:latin typeface="+mn-ea"/>
            </a:endParaRPr>
          </a:p>
        </p:txBody>
      </p:sp>
      <p:sp>
        <p:nvSpPr>
          <p:cNvPr id="3" name="正方形/長方形 2">
            <a:extLst>
              <a:ext uri="{FF2B5EF4-FFF2-40B4-BE49-F238E27FC236}">
                <a16:creationId xmlns:a16="http://schemas.microsoft.com/office/drawing/2014/main" id="{E881A410-E885-4C8E-A2D6-D0C0531B3F4D}"/>
              </a:ext>
            </a:extLst>
          </p:cNvPr>
          <p:cNvSpPr/>
          <p:nvPr/>
        </p:nvSpPr>
        <p:spPr>
          <a:xfrm>
            <a:off x="542440" y="8588126"/>
            <a:ext cx="5499000" cy="415498"/>
          </a:xfrm>
          <a:prstGeom prst="rect">
            <a:avLst/>
          </a:prstGeom>
          <a:noFill/>
        </p:spPr>
        <p:txBody>
          <a:bodyPr wrap="square" lIns="91440" tIns="45720" rIns="91440" bIns="45720">
            <a:spAutoFit/>
          </a:bodyPr>
          <a:lstStyle/>
          <a:p>
            <a:r>
              <a:rPr kumimoji="1" lang="ja-JP" altLang="en-US" sz="1050" dirty="0">
                <a:latin typeface="ＭＳ Ｐゴシック" panose="020B0600070205080204" pitchFamily="50" charset="-128"/>
                <a:ea typeface="ＭＳ Ｐゴシック" panose="020B0600070205080204" pitchFamily="50" charset="-128"/>
              </a:rPr>
              <a:t>請求書・参加証は、</a:t>
            </a:r>
            <a:r>
              <a:rPr kumimoji="1" lang="ja-JP" altLang="en-US" sz="1050" b="0" kern="1200" dirty="0">
                <a:solidFill>
                  <a:schemeClr val="tx1"/>
                </a:solidFill>
                <a:latin typeface="ＭＳ Ｐゴシック" panose="020B0600070205080204" pitchFamily="50" charset="-128"/>
                <a:ea typeface="ＭＳ Ｐゴシック" panose="020B0600070205080204" pitchFamily="50" charset="-128"/>
                <a:cs typeface="+mn-cs"/>
              </a:rPr>
              <a:t>研修の</a:t>
            </a:r>
            <a:r>
              <a:rPr kumimoji="1" lang="ja-JP" altLang="en-US" sz="1050" b="0" u="wavy" kern="1200" dirty="0">
                <a:solidFill>
                  <a:schemeClr val="tx1"/>
                </a:solidFill>
                <a:latin typeface="ＭＳ Ｐゴシック" panose="020B0600070205080204" pitchFamily="50" charset="-128"/>
                <a:ea typeface="ＭＳ Ｐゴシック" panose="020B0600070205080204" pitchFamily="50" charset="-128"/>
                <a:cs typeface="+mn-cs"/>
              </a:rPr>
              <a:t>３週間前</a:t>
            </a:r>
            <a:r>
              <a:rPr kumimoji="1" lang="ja-JP" altLang="en-US" sz="1050" b="0" kern="1200" dirty="0">
                <a:solidFill>
                  <a:schemeClr val="tx1"/>
                </a:solidFill>
                <a:latin typeface="ＭＳ Ｐゴシック" panose="020B0600070205080204" pitchFamily="50" charset="-128"/>
                <a:ea typeface="ＭＳ Ｐゴシック" panose="020B0600070205080204" pitchFamily="50" charset="-128"/>
                <a:cs typeface="+mn-cs"/>
              </a:rPr>
              <a:t>に郵送いたします。</a:t>
            </a:r>
            <a:endParaRPr kumimoji="1" lang="en-US" altLang="ja-JP" sz="1050" b="0" kern="1200" dirty="0">
              <a:solidFill>
                <a:schemeClr val="tx1"/>
              </a:solidFill>
              <a:latin typeface="ＭＳ Ｐゴシック" panose="020B0600070205080204" pitchFamily="50" charset="-128"/>
              <a:ea typeface="ＭＳ Ｐゴシック" panose="020B0600070205080204" pitchFamily="50" charset="-128"/>
              <a:cs typeface="+mn-cs"/>
            </a:endParaRPr>
          </a:p>
          <a:p>
            <a:r>
              <a:rPr kumimoji="1" lang="ja-JP" altLang="en-US" sz="1050" dirty="0">
                <a:effectLst/>
                <a:latin typeface="ＭＳ Ｐゴシック" panose="020B0600070205080204" pitchFamily="50" charset="-128"/>
                <a:ea typeface="ＭＳ Ｐゴシック" panose="020B0600070205080204" pitchFamily="50" charset="-128"/>
              </a:rPr>
              <a:t>複数の研修にお申込みいただいた場合は、開催日が最も早い研修に合わせて発行いたします。</a:t>
            </a:r>
            <a:endParaRPr kumimoji="1" lang="ja-JP" altLang="ja-JP" sz="1050" b="0" kern="1200" dirty="0">
              <a:solidFill>
                <a:schemeClr val="tx1"/>
              </a:solidFill>
              <a:effectLst/>
              <a:latin typeface="ＭＳ Ｐゴシック" panose="020B0600070205080204" pitchFamily="50" charset="-128"/>
              <a:ea typeface="ＭＳ Ｐゴシック" panose="020B0600070205080204" pitchFamily="50" charset="-128"/>
              <a:cs typeface="+mn-cs"/>
            </a:endParaRPr>
          </a:p>
        </p:txBody>
      </p:sp>
      <p:sp>
        <p:nvSpPr>
          <p:cNvPr id="16" name="正方形/長方形 15">
            <a:extLst>
              <a:ext uri="{FF2B5EF4-FFF2-40B4-BE49-F238E27FC236}">
                <a16:creationId xmlns:a16="http://schemas.microsoft.com/office/drawing/2014/main" id="{CA623888-92CA-4854-8E5A-CBB1AA73D956}"/>
              </a:ext>
            </a:extLst>
          </p:cNvPr>
          <p:cNvSpPr/>
          <p:nvPr/>
        </p:nvSpPr>
        <p:spPr>
          <a:xfrm>
            <a:off x="5364000" y="9711946"/>
            <a:ext cx="1205779" cy="215444"/>
          </a:xfrm>
          <a:prstGeom prst="rect">
            <a:avLst/>
          </a:prstGeom>
          <a:noFill/>
          <a:ln>
            <a:noFill/>
          </a:ln>
        </p:spPr>
        <p:txBody>
          <a:bodyPr wrap="none" lIns="91440" tIns="45720" rIns="91440" bIns="45720">
            <a:spAutoFit/>
          </a:bodyPr>
          <a:lstStyle/>
          <a:p>
            <a:pPr algn="ctr"/>
            <a:r>
              <a:rPr lang="en-US" altLang="ja-JP" sz="800" b="1" dirty="0">
                <a:ln w="0"/>
              </a:rPr>
              <a:t>WEB</a:t>
            </a:r>
            <a:r>
              <a:rPr lang="ja-JP" altLang="en-US" sz="800" b="1" dirty="0">
                <a:ln w="0"/>
              </a:rPr>
              <a:t>での申込は表面へ</a:t>
            </a:r>
            <a:endParaRPr lang="ja-JP" altLang="en-US" sz="800" b="1" cap="none" spc="0" dirty="0">
              <a:ln w="0"/>
              <a:solidFill>
                <a:schemeClr val="tx1"/>
              </a:solidFill>
            </a:endParaRPr>
          </a:p>
        </p:txBody>
      </p:sp>
      <p:sp>
        <p:nvSpPr>
          <p:cNvPr id="17" name="矢印: 右 16">
            <a:extLst>
              <a:ext uri="{FF2B5EF4-FFF2-40B4-BE49-F238E27FC236}">
                <a16:creationId xmlns:a16="http://schemas.microsoft.com/office/drawing/2014/main" id="{2EDDE50A-91E3-40B7-819F-C7361638E6E8}"/>
              </a:ext>
            </a:extLst>
          </p:cNvPr>
          <p:cNvSpPr/>
          <p:nvPr/>
        </p:nvSpPr>
        <p:spPr>
          <a:xfrm>
            <a:off x="6516522" y="9757119"/>
            <a:ext cx="220282" cy="100881"/>
          </a:xfrm>
          <a:prstGeom prst="rightArrow">
            <a:avLst>
              <a:gd name="adj1" fmla="val 33854"/>
              <a:gd name="adj2" fmla="val 94399"/>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CFA86754-23A3-4F91-984C-9EDF742A9E99}"/>
              </a:ext>
            </a:extLst>
          </p:cNvPr>
          <p:cNvSpPr/>
          <p:nvPr/>
        </p:nvSpPr>
        <p:spPr>
          <a:xfrm>
            <a:off x="186713" y="3438438"/>
            <a:ext cx="3393519" cy="253916"/>
          </a:xfrm>
          <a:prstGeom prst="rect">
            <a:avLst/>
          </a:prstGeom>
          <a:noFill/>
        </p:spPr>
        <p:txBody>
          <a:bodyPr wrap="square" lIns="91440" tIns="45720" rIns="91440" bIns="45720">
            <a:spAutoFit/>
          </a:bodyPr>
          <a:lstStyle/>
          <a:p>
            <a:pPr algn="ctr"/>
            <a:r>
              <a:rPr lang="ja-JP" altLang="en-US" sz="1050" b="1" cap="none" spc="0" dirty="0">
                <a:ln w="0"/>
                <a:solidFill>
                  <a:schemeClr val="tx1"/>
                </a:solidFill>
                <a:latin typeface="+mn-ea"/>
              </a:rPr>
              <a:t>希望される研修に✓を入れてください。</a:t>
            </a:r>
            <a:endParaRPr lang="en-US" altLang="ja-JP" sz="1050" b="1" cap="none" spc="0" dirty="0">
              <a:ln w="0"/>
              <a:solidFill>
                <a:schemeClr val="tx1"/>
              </a:solidFill>
              <a:latin typeface="+mn-ea"/>
            </a:endParaRPr>
          </a:p>
        </p:txBody>
      </p:sp>
    </p:spTree>
    <p:extLst>
      <p:ext uri="{BB962C8B-B14F-4D97-AF65-F5344CB8AC3E}">
        <p14:creationId xmlns:p14="http://schemas.microsoft.com/office/powerpoint/2010/main" val="16256754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2309</TotalTime>
  <Words>849</Words>
  <Application>Microsoft Office PowerPoint</Application>
  <PresentationFormat>A4 210 x 297 mm</PresentationFormat>
  <Paragraphs>210</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HGP創英角ｺﾞｼｯｸUB</vt:lpstr>
      <vt:lpstr>Meiryo UI</vt:lpstr>
      <vt:lpstr>ＭＳ Ｐゴシック</vt:lpstr>
      <vt:lpstr>游ゴシック</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藤木 由佳</dc:creator>
  <cp:lastModifiedBy>shibuya@h-keikyo.gr.jp</cp:lastModifiedBy>
  <cp:revision>187</cp:revision>
  <cp:lastPrinted>2025-11-07T04:18:12Z</cp:lastPrinted>
  <dcterms:created xsi:type="dcterms:W3CDTF">2024-08-27T02:13:26Z</dcterms:created>
  <dcterms:modified xsi:type="dcterms:W3CDTF">2025-11-18T04:48:27Z</dcterms:modified>
</cp:coreProperties>
</file>